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4"/>
  </p:sldMasterIdLst>
  <p:notesMasterIdLst>
    <p:notesMasterId r:id="rId11"/>
  </p:notesMasterIdLst>
  <p:sldIdLst>
    <p:sldId id="282" r:id="rId5"/>
    <p:sldId id="271" r:id="rId6"/>
    <p:sldId id="277" r:id="rId7"/>
    <p:sldId id="278" r:id="rId8"/>
    <p:sldId id="281" r:id="rId9"/>
    <p:sldId id="280" r:id="rId10"/>
  </p:sldIdLst>
  <p:sldSz cx="12192000" cy="6858000"/>
  <p:notesSz cx="6799263" cy="99298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66"/>
    <a:srgbClr val="6B8DCE"/>
    <a:srgbClr val="CC9900"/>
    <a:srgbClr val="FFCC00"/>
    <a:srgbClr val="CCCC00"/>
    <a:srgbClr val="DF3FC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60"/>
  </p:normalViewPr>
  <p:slideViewPr>
    <p:cSldViewPr snapToGrid="0">
      <p:cViewPr varScale="1">
        <p:scale>
          <a:sx n="99" d="100"/>
          <a:sy n="99" d="100"/>
        </p:scale>
        <p:origin x="248" y="72"/>
      </p:cViewPr>
      <p:guideLst/>
    </p:cSldViewPr>
  </p:slideViewPr>
  <p:notesTextViewPr>
    <p:cViewPr>
      <p:scale>
        <a:sx n="1" d="1"/>
        <a:sy n="1" d="1"/>
      </p:scale>
      <p:origin x="0" y="0"/>
    </p:cViewPr>
  </p:notesTextViewPr>
  <p:notesViewPr>
    <p:cSldViewPr snapToGrid="0">
      <p:cViewPr varScale="1">
        <p:scale>
          <a:sx n="65" d="100"/>
          <a:sy n="65" d="100"/>
        </p:scale>
        <p:origin x="3154"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Century Gothic" panose="020B0502020202020204" pitchFamily="34" charset="0"/>
              <a:ea typeface="+mn-ea"/>
              <a:cs typeface="+mn-cs"/>
            </a:defRPr>
          </a:pPr>
          <a:endParaRPr lang="en-US"/>
        </a:p>
      </c:txPr>
    </c:title>
    <c:autoTitleDeleted val="0"/>
    <c:plotArea>
      <c:layout/>
      <c:pieChart>
        <c:varyColors val="1"/>
        <c:ser>
          <c:idx val="0"/>
          <c:order val="0"/>
          <c:tx>
            <c:strRef>
              <c:f>Sheet1!$B$1</c:f>
              <c:strCache>
                <c:ptCount val="1"/>
                <c:pt idx="0">
                  <c:v>Lower Quartile</c:v>
                </c:pt>
              </c:strCache>
            </c:strRef>
          </c:tx>
          <c:dPt>
            <c:idx val="0"/>
            <c:bubble3D val="0"/>
            <c:spPr>
              <a:solidFill>
                <a:schemeClr val="accent5">
                  <a:shade val="76000"/>
                </a:schemeClr>
              </a:solidFill>
              <a:ln w="19050">
                <a:solidFill>
                  <a:schemeClr val="lt1"/>
                </a:solidFill>
              </a:ln>
              <a:effectLst/>
            </c:spPr>
            <c:extLst>
              <c:ext xmlns:c16="http://schemas.microsoft.com/office/drawing/2014/chart" uri="{C3380CC4-5D6E-409C-BE32-E72D297353CC}">
                <c16:uniqueId val="{00000001-0298-45FB-918D-AF286D899524}"/>
              </c:ext>
            </c:extLst>
          </c:dPt>
          <c:dPt>
            <c:idx val="1"/>
            <c:bubble3D val="0"/>
            <c:explosion val="6"/>
            <c:spPr>
              <a:solidFill>
                <a:schemeClr val="accent5">
                  <a:tint val="77000"/>
                </a:schemeClr>
              </a:solidFill>
              <a:ln w="19050">
                <a:solidFill>
                  <a:schemeClr val="lt1"/>
                </a:solidFill>
              </a:ln>
              <a:effectLst/>
            </c:spPr>
            <c:extLst>
              <c:ext xmlns:c16="http://schemas.microsoft.com/office/drawing/2014/chart" uri="{C3380CC4-5D6E-409C-BE32-E72D297353CC}">
                <c16:uniqueId val="{00000003-0298-45FB-918D-AF286D899524}"/>
              </c:ext>
            </c:extLst>
          </c:dPt>
          <c:dLbls>
            <c:dLbl>
              <c:idx val="1"/>
              <c:layout>
                <c:manualLayout>
                  <c:x val="0.11003930265483487"/>
                  <c:y val="-0.20010860674668715"/>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0298-45FB-918D-AF286D899524}"/>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Male</c:v>
                </c:pt>
                <c:pt idx="1">
                  <c:v>Female</c:v>
                </c:pt>
              </c:strCache>
            </c:strRef>
          </c:cat>
          <c:val>
            <c:numRef>
              <c:f>Sheet1!$B$2:$B$3</c:f>
              <c:numCache>
                <c:formatCode>General</c:formatCode>
                <c:ptCount val="2"/>
                <c:pt idx="0">
                  <c:v>23</c:v>
                </c:pt>
                <c:pt idx="1">
                  <c:v>77</c:v>
                </c:pt>
              </c:numCache>
            </c:numRef>
          </c:val>
          <c:extLst>
            <c:ext xmlns:c16="http://schemas.microsoft.com/office/drawing/2014/chart" uri="{C3380CC4-5D6E-409C-BE32-E72D297353CC}">
              <c16:uniqueId val="{00000000-3601-4F44-B959-642E3C62E5D6}"/>
            </c:ext>
          </c:extLst>
        </c:ser>
        <c:dLbls>
          <c:showLegendKey val="0"/>
          <c:showVal val="0"/>
          <c:showCatName val="0"/>
          <c:showSerName val="0"/>
          <c:showPercent val="1"/>
          <c:showBubbleSize val="0"/>
          <c:showLeaderLines val="1"/>
        </c:dLbls>
        <c:firstSliceAng val="0"/>
      </c:pieChart>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Century Gothic" panose="020B0502020202020204" pitchFamily="34" charset="0"/>
              <a:ea typeface="+mn-ea"/>
              <a:cs typeface="+mn-cs"/>
            </a:defRPr>
          </a:pPr>
          <a:endParaRPr lang="en-US"/>
        </a:p>
      </c:txPr>
    </c:title>
    <c:autoTitleDeleted val="0"/>
    <c:plotArea>
      <c:layout/>
      <c:pieChart>
        <c:varyColors val="1"/>
        <c:ser>
          <c:idx val="0"/>
          <c:order val="0"/>
          <c:tx>
            <c:strRef>
              <c:f>Sheet1!$B$1</c:f>
              <c:strCache>
                <c:ptCount val="1"/>
                <c:pt idx="0">
                  <c:v>Lower Middle Quartile</c:v>
                </c:pt>
              </c:strCache>
            </c:strRef>
          </c:tx>
          <c:dPt>
            <c:idx val="0"/>
            <c:bubble3D val="0"/>
            <c:spPr>
              <a:solidFill>
                <a:schemeClr val="accent5">
                  <a:shade val="76000"/>
                </a:schemeClr>
              </a:solidFill>
              <a:ln w="19050">
                <a:solidFill>
                  <a:schemeClr val="lt1"/>
                </a:solidFill>
              </a:ln>
              <a:effectLst/>
            </c:spPr>
            <c:extLst>
              <c:ext xmlns:c16="http://schemas.microsoft.com/office/drawing/2014/chart" uri="{C3380CC4-5D6E-409C-BE32-E72D297353CC}">
                <c16:uniqueId val="{00000001-97DE-41A4-AFDB-3707A24B4D8A}"/>
              </c:ext>
            </c:extLst>
          </c:dPt>
          <c:dPt>
            <c:idx val="1"/>
            <c:bubble3D val="0"/>
            <c:spPr>
              <a:solidFill>
                <a:schemeClr val="accent5">
                  <a:tint val="77000"/>
                </a:schemeClr>
              </a:solidFill>
              <a:ln w="19050">
                <a:solidFill>
                  <a:schemeClr val="lt1"/>
                </a:solidFill>
              </a:ln>
              <a:effectLst/>
            </c:spPr>
            <c:extLst>
              <c:ext xmlns:c16="http://schemas.microsoft.com/office/drawing/2014/chart" uri="{C3380CC4-5D6E-409C-BE32-E72D297353CC}">
                <c16:uniqueId val="{00000003-97DE-41A4-AFDB-3707A24B4D8A}"/>
              </c:ext>
            </c:extLst>
          </c:dPt>
          <c:dLbls>
            <c:dLbl>
              <c:idx val="1"/>
              <c:layout>
                <c:manualLayout>
                  <c:x val="0.12243064696231505"/>
                  <c:y val="-9.7924966271616828E-2"/>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97DE-41A4-AFDB-3707A24B4D8A}"/>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Male</c:v>
                </c:pt>
                <c:pt idx="1">
                  <c:v>Female</c:v>
                </c:pt>
              </c:strCache>
            </c:strRef>
          </c:cat>
          <c:val>
            <c:numRef>
              <c:f>Sheet1!$B$2:$B$3</c:f>
              <c:numCache>
                <c:formatCode>General</c:formatCode>
                <c:ptCount val="2"/>
                <c:pt idx="0">
                  <c:v>37</c:v>
                </c:pt>
                <c:pt idx="1">
                  <c:v>63</c:v>
                </c:pt>
              </c:numCache>
            </c:numRef>
          </c:val>
          <c:extLst>
            <c:ext xmlns:c16="http://schemas.microsoft.com/office/drawing/2014/chart" uri="{C3380CC4-5D6E-409C-BE32-E72D297353CC}">
              <c16:uniqueId val="{00000004-97DE-41A4-AFDB-3707A24B4D8A}"/>
            </c:ext>
          </c:extLst>
        </c:ser>
        <c:dLbls>
          <c:showLegendKey val="0"/>
          <c:showVal val="0"/>
          <c:showCatName val="0"/>
          <c:showSerName val="0"/>
          <c:showPercent val="1"/>
          <c:showBubbleSize val="0"/>
          <c:showLeaderLines val="1"/>
        </c:dLbls>
        <c:firstSliceAng val="0"/>
      </c:pieChart>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Century Gothic" panose="020B0502020202020204" pitchFamily="34" charset="0"/>
              <a:ea typeface="+mn-ea"/>
              <a:cs typeface="+mn-cs"/>
            </a:defRPr>
          </a:pPr>
          <a:endParaRPr lang="en-US"/>
        </a:p>
      </c:txPr>
    </c:title>
    <c:autoTitleDeleted val="0"/>
    <c:plotArea>
      <c:layout/>
      <c:pieChart>
        <c:varyColors val="1"/>
        <c:ser>
          <c:idx val="0"/>
          <c:order val="0"/>
          <c:tx>
            <c:strRef>
              <c:f>Sheet1!$B$1</c:f>
              <c:strCache>
                <c:ptCount val="1"/>
                <c:pt idx="0">
                  <c:v>Upper Middle Quartile</c:v>
                </c:pt>
              </c:strCache>
            </c:strRef>
          </c:tx>
          <c:dPt>
            <c:idx val="0"/>
            <c:bubble3D val="0"/>
            <c:spPr>
              <a:solidFill>
                <a:schemeClr val="accent5">
                  <a:shade val="76000"/>
                </a:schemeClr>
              </a:solidFill>
              <a:ln w="19050">
                <a:solidFill>
                  <a:schemeClr val="lt1"/>
                </a:solidFill>
              </a:ln>
              <a:effectLst/>
            </c:spPr>
            <c:extLst>
              <c:ext xmlns:c16="http://schemas.microsoft.com/office/drawing/2014/chart" uri="{C3380CC4-5D6E-409C-BE32-E72D297353CC}">
                <c16:uniqueId val="{00000001-9A13-4BC1-841F-ED86D61B6185}"/>
              </c:ext>
            </c:extLst>
          </c:dPt>
          <c:dPt>
            <c:idx val="1"/>
            <c:bubble3D val="0"/>
            <c:spPr>
              <a:solidFill>
                <a:schemeClr val="accent5">
                  <a:tint val="77000"/>
                </a:schemeClr>
              </a:solidFill>
              <a:ln w="19050">
                <a:solidFill>
                  <a:schemeClr val="lt1"/>
                </a:solidFill>
              </a:ln>
              <a:effectLst/>
            </c:spPr>
            <c:extLst>
              <c:ext xmlns:c16="http://schemas.microsoft.com/office/drawing/2014/chart" uri="{C3380CC4-5D6E-409C-BE32-E72D297353CC}">
                <c16:uniqueId val="{00000003-9A13-4BC1-841F-ED86D61B6185}"/>
              </c:ext>
            </c:extLst>
          </c:dPt>
          <c:dLbls>
            <c:dLbl>
              <c:idx val="1"/>
              <c:layout>
                <c:manualLayout>
                  <c:x val="0.10335652286941038"/>
                  <c:y val="-0.15587188916995268"/>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9A13-4BC1-841F-ED86D61B6185}"/>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Male</c:v>
                </c:pt>
                <c:pt idx="1">
                  <c:v>Female</c:v>
                </c:pt>
              </c:strCache>
            </c:strRef>
          </c:cat>
          <c:val>
            <c:numRef>
              <c:f>Sheet1!$B$2:$B$3</c:f>
              <c:numCache>
                <c:formatCode>General</c:formatCode>
                <c:ptCount val="2"/>
                <c:pt idx="0">
                  <c:v>31</c:v>
                </c:pt>
                <c:pt idx="1">
                  <c:v>69</c:v>
                </c:pt>
              </c:numCache>
            </c:numRef>
          </c:val>
          <c:extLst>
            <c:ext xmlns:c16="http://schemas.microsoft.com/office/drawing/2014/chart" uri="{C3380CC4-5D6E-409C-BE32-E72D297353CC}">
              <c16:uniqueId val="{00000004-9A13-4BC1-841F-ED86D61B6185}"/>
            </c:ext>
          </c:extLst>
        </c:ser>
        <c:dLbls>
          <c:showLegendKey val="0"/>
          <c:showVal val="0"/>
          <c:showCatName val="0"/>
          <c:showSerName val="0"/>
          <c:showPercent val="1"/>
          <c:showBubbleSize val="0"/>
          <c:showLeaderLines val="1"/>
        </c:dLbls>
        <c:firstSliceAng val="0"/>
      </c:pieChart>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Century Gothic" panose="020B0502020202020204" pitchFamily="34" charset="0"/>
              <a:ea typeface="+mn-ea"/>
              <a:cs typeface="+mn-cs"/>
            </a:defRPr>
          </a:pPr>
          <a:endParaRPr lang="en-US"/>
        </a:p>
      </c:txPr>
    </c:title>
    <c:autoTitleDeleted val="0"/>
    <c:plotArea>
      <c:layout/>
      <c:pieChart>
        <c:varyColors val="1"/>
        <c:ser>
          <c:idx val="0"/>
          <c:order val="0"/>
          <c:tx>
            <c:strRef>
              <c:f>Sheet1!$B$1</c:f>
              <c:strCache>
                <c:ptCount val="1"/>
                <c:pt idx="0">
                  <c:v>Upper Quartile</c:v>
                </c:pt>
              </c:strCache>
            </c:strRef>
          </c:tx>
          <c:dPt>
            <c:idx val="0"/>
            <c:bubble3D val="0"/>
            <c:spPr>
              <a:solidFill>
                <a:schemeClr val="accent5">
                  <a:shade val="76000"/>
                </a:schemeClr>
              </a:solidFill>
              <a:ln w="19050">
                <a:solidFill>
                  <a:schemeClr val="lt1"/>
                </a:solidFill>
              </a:ln>
              <a:effectLst/>
            </c:spPr>
            <c:extLst>
              <c:ext xmlns:c16="http://schemas.microsoft.com/office/drawing/2014/chart" uri="{C3380CC4-5D6E-409C-BE32-E72D297353CC}">
                <c16:uniqueId val="{00000001-3CC0-452B-BFF8-3A9131915C60}"/>
              </c:ext>
            </c:extLst>
          </c:dPt>
          <c:dPt>
            <c:idx val="1"/>
            <c:bubble3D val="0"/>
            <c:spPr>
              <a:solidFill>
                <a:schemeClr val="accent5">
                  <a:tint val="77000"/>
                </a:schemeClr>
              </a:solidFill>
              <a:ln w="19050">
                <a:solidFill>
                  <a:schemeClr val="lt1"/>
                </a:solidFill>
              </a:ln>
              <a:effectLst/>
            </c:spPr>
            <c:extLst>
              <c:ext xmlns:c16="http://schemas.microsoft.com/office/drawing/2014/chart" uri="{C3380CC4-5D6E-409C-BE32-E72D297353CC}">
                <c16:uniqueId val="{00000003-3CC0-452B-BFF8-3A9131915C60}"/>
              </c:ext>
            </c:extLst>
          </c:dPt>
          <c:dLbls>
            <c:dLbl>
              <c:idx val="1"/>
              <c:layout>
                <c:manualLayout>
                  <c:x val="0.14338253311023941"/>
                  <c:y val="-0.12124635803078349"/>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3CC0-452B-BFF8-3A9131915C60}"/>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Male</c:v>
                </c:pt>
                <c:pt idx="1">
                  <c:v>Female</c:v>
                </c:pt>
              </c:strCache>
            </c:strRef>
          </c:cat>
          <c:val>
            <c:numRef>
              <c:f>Sheet1!$B$2:$B$3</c:f>
              <c:numCache>
                <c:formatCode>General</c:formatCode>
                <c:ptCount val="2"/>
                <c:pt idx="0">
                  <c:v>35</c:v>
                </c:pt>
                <c:pt idx="1">
                  <c:v>65</c:v>
                </c:pt>
              </c:numCache>
            </c:numRef>
          </c:val>
          <c:extLst>
            <c:ext xmlns:c16="http://schemas.microsoft.com/office/drawing/2014/chart" uri="{C3380CC4-5D6E-409C-BE32-E72D297353CC}">
              <c16:uniqueId val="{00000004-3CC0-452B-BFF8-3A9131915C60}"/>
            </c:ext>
          </c:extLst>
        </c:ser>
        <c:dLbls>
          <c:showLegendKey val="0"/>
          <c:showVal val="0"/>
          <c:showCatName val="0"/>
          <c:showSerName val="0"/>
          <c:showPercent val="1"/>
          <c:showBubbleSize val="0"/>
          <c:showLeaderLines val="1"/>
        </c:dLbls>
        <c:firstSliceAng val="0"/>
      </c:pieChart>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Century Gothic" panose="020B0502020202020204" pitchFamily="34" charset="0"/>
              <a:ea typeface="+mn-ea"/>
              <a:cs typeface="+mn-cs"/>
            </a:defRPr>
          </a:pPr>
          <a:endParaRPr lang="en-US"/>
        </a:p>
      </c:txPr>
    </c:title>
    <c:autoTitleDeleted val="0"/>
    <c:plotArea>
      <c:layout/>
      <c:pieChart>
        <c:varyColors val="1"/>
        <c:ser>
          <c:idx val="0"/>
          <c:order val="0"/>
          <c:tx>
            <c:strRef>
              <c:f>Sheet1!$B$1</c:f>
              <c:strCache>
                <c:ptCount val="1"/>
                <c:pt idx="0">
                  <c:v>Portion of Males &amp; Females receiving bonus</c:v>
                </c:pt>
              </c:strCache>
            </c:strRef>
          </c:tx>
          <c:dPt>
            <c:idx val="0"/>
            <c:bubble3D val="0"/>
            <c:spPr>
              <a:solidFill>
                <a:schemeClr val="accent5">
                  <a:shade val="76000"/>
                </a:schemeClr>
              </a:solidFill>
              <a:ln w="19050">
                <a:solidFill>
                  <a:schemeClr val="lt1"/>
                </a:solidFill>
              </a:ln>
              <a:effectLst/>
            </c:spPr>
            <c:extLst>
              <c:ext xmlns:c16="http://schemas.microsoft.com/office/drawing/2014/chart" uri="{C3380CC4-5D6E-409C-BE32-E72D297353CC}">
                <c16:uniqueId val="{00000001-2B28-4EE7-A972-31C5AAD6415C}"/>
              </c:ext>
            </c:extLst>
          </c:dPt>
          <c:dPt>
            <c:idx val="1"/>
            <c:bubble3D val="0"/>
            <c:spPr>
              <a:solidFill>
                <a:schemeClr val="accent5">
                  <a:tint val="77000"/>
                </a:schemeClr>
              </a:solidFill>
              <a:ln w="19050">
                <a:solidFill>
                  <a:schemeClr val="lt1"/>
                </a:solidFill>
              </a:ln>
              <a:effectLst/>
            </c:spPr>
            <c:extLst>
              <c:ext xmlns:c16="http://schemas.microsoft.com/office/drawing/2014/chart" uri="{C3380CC4-5D6E-409C-BE32-E72D297353CC}">
                <c16:uniqueId val="{00000003-2B28-4EE7-A972-31C5AAD6415C}"/>
              </c:ext>
            </c:extLst>
          </c:dPt>
          <c:dLbls>
            <c:dLbl>
              <c:idx val="0"/>
              <c:layout>
                <c:manualLayout>
                  <c:x val="-0.14629997138072401"/>
                  <c:y val="-4.5221596764786945E-2"/>
                </c:manualLayout>
              </c:layout>
              <c:tx>
                <c:rich>
                  <a:bodyPr rot="0" spcFirstLastPara="1" vertOverflow="ellipsis" vert="horz" wrap="square" lIns="38100" tIns="19050" rIns="38100" bIns="19050" anchor="ctr" anchorCtr="1">
                    <a:noAutofit/>
                  </a:bodyPr>
                  <a:lstStyle/>
                  <a:p>
                    <a:pPr>
                      <a:defRPr sz="1197" b="1" i="0" u="none" strike="noStrike" kern="1200" baseline="0">
                        <a:solidFill>
                          <a:schemeClr val="bg1"/>
                        </a:solidFill>
                        <a:effectLst/>
                        <a:latin typeface="+mn-lt"/>
                        <a:ea typeface="+mn-ea"/>
                        <a:cs typeface="+mn-cs"/>
                      </a:defRPr>
                    </a:pPr>
                    <a:r>
                      <a:rPr lang="en-US" dirty="0">
                        <a:solidFill>
                          <a:schemeClr val="bg1"/>
                        </a:solidFill>
                      </a:rPr>
                      <a:t>50%</a:t>
                    </a:r>
                  </a:p>
                </c:rich>
              </c:tx>
              <c:spPr>
                <a:noFill/>
                <a:ln>
                  <a:noFill/>
                </a:ln>
                <a:effectLst/>
              </c:spPr>
              <c:txPr>
                <a:bodyPr rot="0" spcFirstLastPara="1" vertOverflow="ellipsis" vert="horz" wrap="square" lIns="38100" tIns="19050" rIns="38100" bIns="19050" anchor="ctr" anchorCtr="1">
                  <a:noAutofit/>
                </a:bodyPr>
                <a:lstStyle/>
                <a:p>
                  <a:pPr>
                    <a:defRPr sz="1197" b="1" i="0" u="none" strike="noStrike" kern="1200" baseline="0">
                      <a:solidFill>
                        <a:schemeClr val="bg1"/>
                      </a:solidFill>
                      <a:effectLst/>
                      <a:latin typeface="+mn-lt"/>
                      <a:ea typeface="+mn-ea"/>
                      <a:cs typeface="+mn-cs"/>
                    </a:defRPr>
                  </a:pPr>
                  <a:endParaRPr lang="en-US"/>
                </a:p>
              </c:txPr>
              <c:showLegendKey val="0"/>
              <c:showVal val="0"/>
              <c:showCatName val="0"/>
              <c:showSerName val="0"/>
              <c:showPercent val="1"/>
              <c:showBubbleSize val="0"/>
              <c:extLst>
                <c:ext xmlns:c15="http://schemas.microsoft.com/office/drawing/2012/chart" uri="{CE6537A1-D6FC-4f65-9D91-7224C49458BB}">
                  <c15:layout>
                    <c:manualLayout>
                      <c:w val="7.6071991205871881E-2"/>
                      <c:h val="0.1335122697404599"/>
                    </c:manualLayout>
                  </c15:layout>
                  <c15:showDataLabelsRange val="0"/>
                </c:ext>
                <c:ext xmlns:c16="http://schemas.microsoft.com/office/drawing/2014/chart" uri="{C3380CC4-5D6E-409C-BE32-E72D297353CC}">
                  <c16:uniqueId val="{00000001-2B28-4EE7-A972-31C5AAD6415C}"/>
                </c:ext>
              </c:extLst>
            </c:dLbl>
            <c:dLbl>
              <c:idx val="1"/>
              <c:layout>
                <c:manualLayout>
                  <c:x val="0.13850836408683256"/>
                  <c:y val="1.1437419111775144E-2"/>
                </c:manualLayout>
              </c:layout>
              <c:tx>
                <c:rich>
                  <a:bodyPr rot="0" spcFirstLastPara="1" vertOverflow="ellipsis" vert="horz" wrap="square" lIns="38100" tIns="19050" rIns="38100" bIns="19050" anchor="ctr" anchorCtr="1">
                    <a:noAutofit/>
                  </a:bodyPr>
                  <a:lstStyle/>
                  <a:p>
                    <a:pPr>
                      <a:defRPr sz="1197" b="1" i="0" u="none" strike="noStrike" kern="1200" baseline="0">
                        <a:solidFill>
                          <a:schemeClr val="bg1"/>
                        </a:solidFill>
                        <a:effectLst/>
                        <a:latin typeface="+mn-lt"/>
                        <a:ea typeface="+mn-ea"/>
                        <a:cs typeface="+mn-cs"/>
                      </a:defRPr>
                    </a:pPr>
                    <a:r>
                      <a:rPr lang="en-US" dirty="0">
                        <a:solidFill>
                          <a:schemeClr val="bg1"/>
                        </a:solidFill>
                      </a:rPr>
                      <a:t>45%</a:t>
                    </a:r>
                  </a:p>
                </c:rich>
              </c:tx>
              <c:spPr>
                <a:noFill/>
                <a:ln>
                  <a:noFill/>
                </a:ln>
                <a:effectLst/>
              </c:spPr>
              <c:txPr>
                <a:bodyPr rot="0" spcFirstLastPara="1" vertOverflow="ellipsis" vert="horz" wrap="square" lIns="38100" tIns="19050" rIns="38100" bIns="19050" anchor="ctr" anchorCtr="1">
                  <a:noAutofit/>
                </a:bodyPr>
                <a:lstStyle/>
                <a:p>
                  <a:pPr>
                    <a:defRPr sz="1197" b="1" i="0" u="none" strike="noStrike" kern="1200" baseline="0">
                      <a:solidFill>
                        <a:schemeClr val="bg1"/>
                      </a:solidFill>
                      <a:effectLst/>
                      <a:latin typeface="+mn-lt"/>
                      <a:ea typeface="+mn-ea"/>
                      <a:cs typeface="+mn-cs"/>
                    </a:defRPr>
                  </a:pPr>
                  <a:endParaRPr lang="en-US"/>
                </a:p>
              </c:txPr>
              <c:showLegendKey val="0"/>
              <c:showVal val="0"/>
              <c:showCatName val="0"/>
              <c:showSerName val="0"/>
              <c:showPercent val="1"/>
              <c:showBubbleSize val="0"/>
              <c:extLst>
                <c:ext xmlns:c15="http://schemas.microsoft.com/office/drawing/2012/chart" uri="{CE6537A1-D6FC-4f65-9D91-7224C49458BB}">
                  <c15:layout>
                    <c:manualLayout>
                      <c:w val="9.3134871252745804E-2"/>
                      <c:h val="0.13128767305808675"/>
                    </c:manualLayout>
                  </c15:layout>
                  <c15:showDataLabelsRange val="0"/>
                </c:ext>
                <c:ext xmlns:c16="http://schemas.microsoft.com/office/drawing/2014/chart" uri="{C3380CC4-5D6E-409C-BE32-E72D297353CC}">
                  <c16:uniqueId val="{00000003-2B28-4EE7-A972-31C5AAD6415C}"/>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effectLst/>
                    <a:latin typeface="+mn-lt"/>
                    <a:ea typeface="+mn-ea"/>
                    <a:cs typeface="+mn-cs"/>
                  </a:defRPr>
                </a:pPr>
                <a:endParaRPr lang="en-U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Male</c:v>
                </c:pt>
                <c:pt idx="1">
                  <c:v>Female</c:v>
                </c:pt>
              </c:strCache>
            </c:strRef>
          </c:cat>
          <c:val>
            <c:numRef>
              <c:f>Sheet1!$B$2:$B$3</c:f>
              <c:numCache>
                <c:formatCode>General</c:formatCode>
                <c:ptCount val="2"/>
                <c:pt idx="0">
                  <c:v>50</c:v>
                </c:pt>
                <c:pt idx="1">
                  <c:v>45</c:v>
                </c:pt>
              </c:numCache>
            </c:numRef>
          </c:val>
          <c:extLst>
            <c:ext xmlns:c16="http://schemas.microsoft.com/office/drawing/2014/chart" uri="{C3380CC4-5D6E-409C-BE32-E72D297353CC}">
              <c16:uniqueId val="{00000004-2B28-4EE7-A972-31C5AAD6415C}"/>
            </c:ext>
          </c:extLst>
        </c:ser>
        <c:dLbls>
          <c:showLegendKey val="0"/>
          <c:showVal val="0"/>
          <c:showCatName val="0"/>
          <c:showSerName val="0"/>
          <c:showPercent val="1"/>
          <c:showBubbleSize val="0"/>
          <c:showLeaderLines val="1"/>
        </c:dLbls>
        <c:firstSliceAng val="0"/>
      </c:pieChart>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8">
  <a:schemeClr val="accent5"/>
</cs:colorStyle>
</file>

<file path=ppt/charts/colors2.xml><?xml version="1.0" encoding="utf-8"?>
<cs:colorStyle xmlns:cs="http://schemas.microsoft.com/office/drawing/2012/chartStyle" xmlns:a="http://schemas.openxmlformats.org/drawingml/2006/main" meth="withinLinear" id="18">
  <a:schemeClr val="accent5"/>
</cs:colorStyle>
</file>

<file path=ppt/charts/colors3.xml><?xml version="1.0" encoding="utf-8"?>
<cs:colorStyle xmlns:cs="http://schemas.microsoft.com/office/drawing/2012/chartStyle" xmlns:a="http://schemas.openxmlformats.org/drawingml/2006/main" meth="withinLinear" id="18">
  <a:schemeClr val="accent5"/>
</cs:colorStyle>
</file>

<file path=ppt/charts/colors4.xml><?xml version="1.0" encoding="utf-8"?>
<cs:colorStyle xmlns:cs="http://schemas.microsoft.com/office/drawing/2012/chartStyle" xmlns:a="http://schemas.openxmlformats.org/drawingml/2006/main" meth="withinLinear" id="18">
  <a:schemeClr val="accent5"/>
</cs:colorStyle>
</file>

<file path=ppt/charts/colors5.xml><?xml version="1.0" encoding="utf-8"?>
<cs:colorStyle xmlns:cs="http://schemas.microsoft.com/office/drawing/2012/chartStyle" xmlns:a="http://schemas.openxmlformats.org/drawingml/2006/main" meth="withinLinear" id="18">
  <a:schemeClr val="accent5"/>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347" cy="498215"/>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1342" y="0"/>
            <a:ext cx="2946347" cy="498215"/>
          </a:xfrm>
          <a:prstGeom prst="rect">
            <a:avLst/>
          </a:prstGeom>
        </p:spPr>
        <p:txBody>
          <a:bodyPr vert="horz" lIns="91440" tIns="45720" rIns="91440" bIns="45720" rtlCol="0"/>
          <a:lstStyle>
            <a:lvl1pPr algn="r">
              <a:defRPr sz="1200"/>
            </a:lvl1pPr>
          </a:lstStyle>
          <a:p>
            <a:fld id="{9EEAAAD1-8354-4632-A836-3B3CAAF41BB3}" type="datetimeFigureOut">
              <a:rPr lang="en-GB" smtClean="0"/>
              <a:t>27/03/2025</a:t>
            </a:fld>
            <a:endParaRPr lang="en-GB" dirty="0"/>
          </a:p>
        </p:txBody>
      </p:sp>
      <p:sp>
        <p:nvSpPr>
          <p:cNvPr id="4" name="Slide Image Placeholder 3"/>
          <p:cNvSpPr>
            <a:spLocks noGrp="1" noRot="1" noChangeAspect="1"/>
          </p:cNvSpPr>
          <p:nvPr>
            <p:ph type="sldImg" idx="2"/>
          </p:nvPr>
        </p:nvSpPr>
        <p:spPr>
          <a:xfrm>
            <a:off x="422275" y="1241425"/>
            <a:ext cx="5954713" cy="3351213"/>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927" y="4778722"/>
            <a:ext cx="5439410" cy="390986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31600"/>
            <a:ext cx="2946347" cy="498214"/>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1342" y="9431600"/>
            <a:ext cx="2946347" cy="498214"/>
          </a:xfrm>
          <a:prstGeom prst="rect">
            <a:avLst/>
          </a:prstGeom>
        </p:spPr>
        <p:txBody>
          <a:bodyPr vert="horz" lIns="91440" tIns="45720" rIns="91440" bIns="45720" rtlCol="0" anchor="b"/>
          <a:lstStyle>
            <a:lvl1pPr algn="r">
              <a:defRPr sz="1200"/>
            </a:lvl1pPr>
          </a:lstStyle>
          <a:p>
            <a:fld id="{BA478A6A-820E-4702-BD4A-8DC64E9927B7}" type="slidenum">
              <a:rPr lang="en-GB" smtClean="0"/>
              <a:t>‹#›</a:t>
            </a:fld>
            <a:endParaRPr lang="en-GB" dirty="0"/>
          </a:p>
        </p:txBody>
      </p:sp>
    </p:spTree>
    <p:extLst>
      <p:ext uri="{BB962C8B-B14F-4D97-AF65-F5344CB8AC3E}">
        <p14:creationId xmlns:p14="http://schemas.microsoft.com/office/powerpoint/2010/main" val="31169700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9948D23-B435-4DA7-917B-465F9BAB99A9}" type="datetime1">
              <a:rPr lang="en-GB" smtClean="0"/>
              <a:t>27/03/2025</a:t>
            </a:fld>
            <a:endParaRPr lang="en-GB" dirty="0"/>
          </a:p>
        </p:txBody>
      </p:sp>
      <p:sp>
        <p:nvSpPr>
          <p:cNvPr id="5" name="Footer Placeholder 4"/>
          <p:cNvSpPr>
            <a:spLocks noGrp="1"/>
          </p:cNvSpPr>
          <p:nvPr>
            <p:ph type="ftr" sz="quarter" idx="11"/>
          </p:nvPr>
        </p:nvSpPr>
        <p:spPr/>
        <p:txBody>
          <a:bodyPr/>
          <a:lstStyle/>
          <a:p>
            <a:r>
              <a:rPr lang="en-GB" dirty="0"/>
              <a:t>Caffe Nero- Gender Pay Report 2020</a:t>
            </a:r>
          </a:p>
        </p:txBody>
      </p:sp>
      <p:sp>
        <p:nvSpPr>
          <p:cNvPr id="6" name="Slide Number Placeholder 5"/>
          <p:cNvSpPr>
            <a:spLocks noGrp="1"/>
          </p:cNvSpPr>
          <p:nvPr>
            <p:ph type="sldNum" sz="quarter" idx="12"/>
          </p:nvPr>
        </p:nvSpPr>
        <p:spPr/>
        <p:txBody>
          <a:bodyPr/>
          <a:lstStyle/>
          <a:p>
            <a:fld id="{66C641A1-014E-4FDD-A467-8DD54C034DA4}" type="slidenum">
              <a:rPr lang="en-GB" smtClean="0"/>
              <a:t>‹#›</a:t>
            </a:fld>
            <a:endParaRPr lang="en-GB" dirty="0"/>
          </a:p>
        </p:txBody>
      </p:sp>
    </p:spTree>
    <p:extLst>
      <p:ext uri="{BB962C8B-B14F-4D97-AF65-F5344CB8AC3E}">
        <p14:creationId xmlns:p14="http://schemas.microsoft.com/office/powerpoint/2010/main" val="5253350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4213B5E-C877-4EBE-83D4-AB32EDA01E2D}" type="datetime1">
              <a:rPr lang="en-GB" smtClean="0"/>
              <a:t>27/03/2025</a:t>
            </a:fld>
            <a:endParaRPr lang="en-GB" dirty="0"/>
          </a:p>
        </p:txBody>
      </p:sp>
      <p:sp>
        <p:nvSpPr>
          <p:cNvPr id="5" name="Footer Placeholder 4"/>
          <p:cNvSpPr>
            <a:spLocks noGrp="1"/>
          </p:cNvSpPr>
          <p:nvPr>
            <p:ph type="ftr" sz="quarter" idx="11"/>
          </p:nvPr>
        </p:nvSpPr>
        <p:spPr/>
        <p:txBody>
          <a:bodyPr/>
          <a:lstStyle/>
          <a:p>
            <a:r>
              <a:rPr lang="en-GB" dirty="0"/>
              <a:t>Caffe Nero- Gender Pay Report 2020</a:t>
            </a:r>
          </a:p>
        </p:txBody>
      </p:sp>
      <p:sp>
        <p:nvSpPr>
          <p:cNvPr id="6" name="Slide Number Placeholder 5"/>
          <p:cNvSpPr>
            <a:spLocks noGrp="1"/>
          </p:cNvSpPr>
          <p:nvPr>
            <p:ph type="sldNum" sz="quarter" idx="12"/>
          </p:nvPr>
        </p:nvSpPr>
        <p:spPr/>
        <p:txBody>
          <a:bodyPr/>
          <a:lstStyle/>
          <a:p>
            <a:fld id="{66C641A1-014E-4FDD-A467-8DD54C034DA4}" type="slidenum">
              <a:rPr lang="en-GB" smtClean="0"/>
              <a:t>‹#›</a:t>
            </a:fld>
            <a:endParaRPr lang="en-GB" dirty="0"/>
          </a:p>
        </p:txBody>
      </p:sp>
    </p:spTree>
    <p:extLst>
      <p:ext uri="{BB962C8B-B14F-4D97-AF65-F5344CB8AC3E}">
        <p14:creationId xmlns:p14="http://schemas.microsoft.com/office/powerpoint/2010/main" val="35470843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DC04133-1EC6-469D-B9D6-226361059BE4}" type="datetime1">
              <a:rPr lang="en-GB" smtClean="0"/>
              <a:t>27/03/2025</a:t>
            </a:fld>
            <a:endParaRPr lang="en-GB" dirty="0"/>
          </a:p>
        </p:txBody>
      </p:sp>
      <p:sp>
        <p:nvSpPr>
          <p:cNvPr id="5" name="Footer Placeholder 4"/>
          <p:cNvSpPr>
            <a:spLocks noGrp="1"/>
          </p:cNvSpPr>
          <p:nvPr>
            <p:ph type="ftr" sz="quarter" idx="11"/>
          </p:nvPr>
        </p:nvSpPr>
        <p:spPr/>
        <p:txBody>
          <a:bodyPr/>
          <a:lstStyle/>
          <a:p>
            <a:r>
              <a:rPr lang="en-GB" dirty="0"/>
              <a:t>Caffe Nero- Gender Pay Report 2020</a:t>
            </a:r>
          </a:p>
        </p:txBody>
      </p:sp>
      <p:sp>
        <p:nvSpPr>
          <p:cNvPr id="6" name="Slide Number Placeholder 5"/>
          <p:cNvSpPr>
            <a:spLocks noGrp="1"/>
          </p:cNvSpPr>
          <p:nvPr>
            <p:ph type="sldNum" sz="quarter" idx="12"/>
          </p:nvPr>
        </p:nvSpPr>
        <p:spPr/>
        <p:txBody>
          <a:bodyPr/>
          <a:lstStyle/>
          <a:p>
            <a:fld id="{66C641A1-014E-4FDD-A467-8DD54C034DA4}" type="slidenum">
              <a:rPr lang="en-GB" smtClean="0"/>
              <a:t>‹#›</a:t>
            </a:fld>
            <a:endParaRPr lang="en-GB" dirty="0"/>
          </a:p>
        </p:txBody>
      </p:sp>
    </p:spTree>
    <p:extLst>
      <p:ext uri="{BB962C8B-B14F-4D97-AF65-F5344CB8AC3E}">
        <p14:creationId xmlns:p14="http://schemas.microsoft.com/office/powerpoint/2010/main" val="23777971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6D77E9B-9428-4316-A406-DE73AC9F0E9F}" type="datetime1">
              <a:rPr lang="en-GB" smtClean="0"/>
              <a:t>27/03/2025</a:t>
            </a:fld>
            <a:endParaRPr lang="en-GB" dirty="0"/>
          </a:p>
        </p:txBody>
      </p:sp>
      <p:sp>
        <p:nvSpPr>
          <p:cNvPr id="6" name="Footer Placeholder 5"/>
          <p:cNvSpPr>
            <a:spLocks noGrp="1"/>
          </p:cNvSpPr>
          <p:nvPr>
            <p:ph type="ftr" sz="quarter" idx="11"/>
          </p:nvPr>
        </p:nvSpPr>
        <p:spPr/>
        <p:txBody>
          <a:bodyPr/>
          <a:lstStyle/>
          <a:p>
            <a:r>
              <a:rPr lang="en-GB" dirty="0"/>
              <a:t>Caffe Nero- Gender Pay Report 2020</a:t>
            </a:r>
          </a:p>
        </p:txBody>
      </p:sp>
      <p:sp>
        <p:nvSpPr>
          <p:cNvPr id="7" name="Slide Number Placeholder 6"/>
          <p:cNvSpPr>
            <a:spLocks noGrp="1"/>
          </p:cNvSpPr>
          <p:nvPr>
            <p:ph type="sldNum" sz="quarter" idx="12"/>
          </p:nvPr>
        </p:nvSpPr>
        <p:spPr/>
        <p:txBody>
          <a:bodyPr/>
          <a:lstStyle/>
          <a:p>
            <a:fld id="{66C641A1-014E-4FDD-A467-8DD54C034DA4}" type="slidenum">
              <a:rPr lang="en-GB" smtClean="0"/>
              <a:t>‹#›</a:t>
            </a:fld>
            <a:endParaRPr lang="en-GB" dirty="0"/>
          </a:p>
        </p:txBody>
      </p:sp>
    </p:spTree>
    <p:extLst>
      <p:ext uri="{BB962C8B-B14F-4D97-AF65-F5344CB8AC3E}">
        <p14:creationId xmlns:p14="http://schemas.microsoft.com/office/powerpoint/2010/main" val="18952673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AA8C61F-8282-4450-A487-B4AC9925FC67}" type="datetime1">
              <a:rPr lang="en-GB" smtClean="0"/>
              <a:t>27/03/2025</a:t>
            </a:fld>
            <a:endParaRPr lang="en-GB" dirty="0"/>
          </a:p>
        </p:txBody>
      </p:sp>
      <p:sp>
        <p:nvSpPr>
          <p:cNvPr id="8" name="Footer Placeholder 7"/>
          <p:cNvSpPr>
            <a:spLocks noGrp="1"/>
          </p:cNvSpPr>
          <p:nvPr>
            <p:ph type="ftr" sz="quarter" idx="11"/>
          </p:nvPr>
        </p:nvSpPr>
        <p:spPr/>
        <p:txBody>
          <a:bodyPr/>
          <a:lstStyle/>
          <a:p>
            <a:r>
              <a:rPr lang="en-GB" dirty="0"/>
              <a:t>Caffe Nero- Gender Pay Report 2020</a:t>
            </a:r>
          </a:p>
        </p:txBody>
      </p:sp>
      <p:sp>
        <p:nvSpPr>
          <p:cNvPr id="9" name="Slide Number Placeholder 8"/>
          <p:cNvSpPr>
            <a:spLocks noGrp="1"/>
          </p:cNvSpPr>
          <p:nvPr>
            <p:ph type="sldNum" sz="quarter" idx="12"/>
          </p:nvPr>
        </p:nvSpPr>
        <p:spPr/>
        <p:txBody>
          <a:bodyPr/>
          <a:lstStyle/>
          <a:p>
            <a:fld id="{66C641A1-014E-4FDD-A467-8DD54C034DA4}" type="slidenum">
              <a:rPr lang="en-GB" smtClean="0"/>
              <a:t>‹#›</a:t>
            </a:fld>
            <a:endParaRPr lang="en-GB" dirty="0"/>
          </a:p>
        </p:txBody>
      </p:sp>
    </p:spTree>
    <p:extLst>
      <p:ext uri="{BB962C8B-B14F-4D97-AF65-F5344CB8AC3E}">
        <p14:creationId xmlns:p14="http://schemas.microsoft.com/office/powerpoint/2010/main" val="42090894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9D8629B-EA18-48A1-B6BE-41FBA600BD10}" type="datetime1">
              <a:rPr lang="en-GB" smtClean="0"/>
              <a:t>27/03/2025</a:t>
            </a:fld>
            <a:endParaRPr lang="en-GB" dirty="0"/>
          </a:p>
        </p:txBody>
      </p:sp>
      <p:sp>
        <p:nvSpPr>
          <p:cNvPr id="4" name="Footer Placeholder 3"/>
          <p:cNvSpPr>
            <a:spLocks noGrp="1"/>
          </p:cNvSpPr>
          <p:nvPr>
            <p:ph type="ftr" sz="quarter" idx="11"/>
          </p:nvPr>
        </p:nvSpPr>
        <p:spPr/>
        <p:txBody>
          <a:bodyPr/>
          <a:lstStyle/>
          <a:p>
            <a:r>
              <a:rPr lang="en-GB" dirty="0"/>
              <a:t>Caffe Nero- Gender Pay Report 2020</a:t>
            </a:r>
          </a:p>
        </p:txBody>
      </p:sp>
      <p:sp>
        <p:nvSpPr>
          <p:cNvPr id="5" name="Slide Number Placeholder 4"/>
          <p:cNvSpPr>
            <a:spLocks noGrp="1"/>
          </p:cNvSpPr>
          <p:nvPr>
            <p:ph type="sldNum" sz="quarter" idx="12"/>
          </p:nvPr>
        </p:nvSpPr>
        <p:spPr/>
        <p:txBody>
          <a:bodyPr/>
          <a:lstStyle/>
          <a:p>
            <a:fld id="{66C641A1-014E-4FDD-A467-8DD54C034DA4}" type="slidenum">
              <a:rPr lang="en-GB" smtClean="0"/>
              <a:t>‹#›</a:t>
            </a:fld>
            <a:endParaRPr lang="en-GB" dirty="0"/>
          </a:p>
        </p:txBody>
      </p:sp>
    </p:spTree>
    <p:extLst>
      <p:ext uri="{BB962C8B-B14F-4D97-AF65-F5344CB8AC3E}">
        <p14:creationId xmlns:p14="http://schemas.microsoft.com/office/powerpoint/2010/main" val="14295073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E121323-B1AE-46AD-A92F-4773E61006D6}" type="datetime1">
              <a:rPr lang="en-GB" smtClean="0"/>
              <a:t>27/03/2025</a:t>
            </a:fld>
            <a:endParaRPr lang="en-GB" dirty="0"/>
          </a:p>
        </p:txBody>
      </p:sp>
      <p:sp>
        <p:nvSpPr>
          <p:cNvPr id="3" name="Footer Placeholder 2"/>
          <p:cNvSpPr>
            <a:spLocks noGrp="1"/>
          </p:cNvSpPr>
          <p:nvPr>
            <p:ph type="ftr" sz="quarter" idx="11"/>
          </p:nvPr>
        </p:nvSpPr>
        <p:spPr/>
        <p:txBody>
          <a:bodyPr/>
          <a:lstStyle/>
          <a:p>
            <a:r>
              <a:rPr lang="en-GB" dirty="0"/>
              <a:t>Caffe Nero- Gender Pay Report 2020</a:t>
            </a:r>
          </a:p>
        </p:txBody>
      </p:sp>
      <p:sp>
        <p:nvSpPr>
          <p:cNvPr id="4" name="Slide Number Placeholder 3"/>
          <p:cNvSpPr>
            <a:spLocks noGrp="1"/>
          </p:cNvSpPr>
          <p:nvPr>
            <p:ph type="sldNum" sz="quarter" idx="12"/>
          </p:nvPr>
        </p:nvSpPr>
        <p:spPr/>
        <p:txBody>
          <a:bodyPr/>
          <a:lstStyle/>
          <a:p>
            <a:fld id="{66C641A1-014E-4FDD-A467-8DD54C034DA4}" type="slidenum">
              <a:rPr lang="en-GB" smtClean="0"/>
              <a:t>‹#›</a:t>
            </a:fld>
            <a:endParaRPr lang="en-GB" dirty="0"/>
          </a:p>
        </p:txBody>
      </p:sp>
    </p:spTree>
    <p:extLst>
      <p:ext uri="{BB962C8B-B14F-4D97-AF65-F5344CB8AC3E}">
        <p14:creationId xmlns:p14="http://schemas.microsoft.com/office/powerpoint/2010/main" val="41917412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4F35451-DFFF-46FD-88C8-1710320946E2}" type="datetime1">
              <a:rPr lang="en-GB" smtClean="0"/>
              <a:t>27/03/2025</a:t>
            </a:fld>
            <a:endParaRPr lang="en-GB" dirty="0"/>
          </a:p>
        </p:txBody>
      </p:sp>
      <p:sp>
        <p:nvSpPr>
          <p:cNvPr id="6" name="Footer Placeholder 5"/>
          <p:cNvSpPr>
            <a:spLocks noGrp="1"/>
          </p:cNvSpPr>
          <p:nvPr>
            <p:ph type="ftr" sz="quarter" idx="11"/>
          </p:nvPr>
        </p:nvSpPr>
        <p:spPr/>
        <p:txBody>
          <a:bodyPr/>
          <a:lstStyle/>
          <a:p>
            <a:r>
              <a:rPr lang="en-GB" dirty="0"/>
              <a:t>Caffe Nero- Gender Pay Report 2020</a:t>
            </a:r>
          </a:p>
        </p:txBody>
      </p:sp>
      <p:sp>
        <p:nvSpPr>
          <p:cNvPr id="7" name="Slide Number Placeholder 6"/>
          <p:cNvSpPr>
            <a:spLocks noGrp="1"/>
          </p:cNvSpPr>
          <p:nvPr>
            <p:ph type="sldNum" sz="quarter" idx="12"/>
          </p:nvPr>
        </p:nvSpPr>
        <p:spPr/>
        <p:txBody>
          <a:bodyPr/>
          <a:lstStyle/>
          <a:p>
            <a:fld id="{66C641A1-014E-4FDD-A467-8DD54C034DA4}" type="slidenum">
              <a:rPr lang="en-GB" smtClean="0"/>
              <a:t>‹#›</a:t>
            </a:fld>
            <a:endParaRPr lang="en-GB" dirty="0"/>
          </a:p>
        </p:txBody>
      </p:sp>
    </p:spTree>
    <p:extLst>
      <p:ext uri="{BB962C8B-B14F-4D97-AF65-F5344CB8AC3E}">
        <p14:creationId xmlns:p14="http://schemas.microsoft.com/office/powerpoint/2010/main" val="31080398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160E514-28CC-4FDA-A13A-8E925F03DB98}" type="datetime1">
              <a:rPr lang="en-GB" smtClean="0"/>
              <a:t>27/03/2025</a:t>
            </a:fld>
            <a:endParaRPr lang="en-GB" dirty="0"/>
          </a:p>
        </p:txBody>
      </p:sp>
      <p:sp>
        <p:nvSpPr>
          <p:cNvPr id="6" name="Footer Placeholder 5"/>
          <p:cNvSpPr>
            <a:spLocks noGrp="1"/>
          </p:cNvSpPr>
          <p:nvPr>
            <p:ph type="ftr" sz="quarter" idx="11"/>
          </p:nvPr>
        </p:nvSpPr>
        <p:spPr/>
        <p:txBody>
          <a:bodyPr/>
          <a:lstStyle/>
          <a:p>
            <a:r>
              <a:rPr lang="en-GB" dirty="0"/>
              <a:t>Caffe Nero- Gender Pay Report 2020</a:t>
            </a:r>
          </a:p>
        </p:txBody>
      </p:sp>
      <p:sp>
        <p:nvSpPr>
          <p:cNvPr id="7" name="Slide Number Placeholder 6"/>
          <p:cNvSpPr>
            <a:spLocks noGrp="1"/>
          </p:cNvSpPr>
          <p:nvPr>
            <p:ph type="sldNum" sz="quarter" idx="12"/>
          </p:nvPr>
        </p:nvSpPr>
        <p:spPr/>
        <p:txBody>
          <a:bodyPr/>
          <a:lstStyle/>
          <a:p>
            <a:fld id="{66C641A1-014E-4FDD-A467-8DD54C034DA4}" type="slidenum">
              <a:rPr lang="en-GB" smtClean="0"/>
              <a:t>‹#›</a:t>
            </a:fld>
            <a:endParaRPr lang="en-GB" dirty="0"/>
          </a:p>
        </p:txBody>
      </p:sp>
    </p:spTree>
    <p:extLst>
      <p:ext uri="{BB962C8B-B14F-4D97-AF65-F5344CB8AC3E}">
        <p14:creationId xmlns:p14="http://schemas.microsoft.com/office/powerpoint/2010/main" val="5597417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1CB5C30-10F0-4FC7-AE40-2A13B05E05B6}" type="datetime1">
              <a:rPr lang="en-GB" smtClean="0"/>
              <a:t>27/03/2025</a:t>
            </a:fld>
            <a:endParaRPr lang="en-GB" dirty="0"/>
          </a:p>
        </p:txBody>
      </p:sp>
      <p:sp>
        <p:nvSpPr>
          <p:cNvPr id="5" name="Footer Placeholder 4"/>
          <p:cNvSpPr>
            <a:spLocks noGrp="1"/>
          </p:cNvSpPr>
          <p:nvPr>
            <p:ph type="ftr" sz="quarter" idx="11"/>
          </p:nvPr>
        </p:nvSpPr>
        <p:spPr/>
        <p:txBody>
          <a:bodyPr/>
          <a:lstStyle/>
          <a:p>
            <a:r>
              <a:rPr lang="en-GB" dirty="0"/>
              <a:t>Caffe Nero- Gender Pay Report 2020</a:t>
            </a:r>
          </a:p>
        </p:txBody>
      </p:sp>
      <p:sp>
        <p:nvSpPr>
          <p:cNvPr id="6" name="Slide Number Placeholder 5"/>
          <p:cNvSpPr>
            <a:spLocks noGrp="1"/>
          </p:cNvSpPr>
          <p:nvPr>
            <p:ph type="sldNum" sz="quarter" idx="12"/>
          </p:nvPr>
        </p:nvSpPr>
        <p:spPr/>
        <p:txBody>
          <a:bodyPr/>
          <a:lstStyle/>
          <a:p>
            <a:fld id="{66C641A1-014E-4FDD-A467-8DD54C034DA4}" type="slidenum">
              <a:rPr lang="en-GB" smtClean="0"/>
              <a:t>‹#›</a:t>
            </a:fld>
            <a:endParaRPr lang="en-GB" dirty="0"/>
          </a:p>
        </p:txBody>
      </p:sp>
    </p:spTree>
    <p:extLst>
      <p:ext uri="{BB962C8B-B14F-4D97-AF65-F5344CB8AC3E}">
        <p14:creationId xmlns:p14="http://schemas.microsoft.com/office/powerpoint/2010/main" val="237186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AE295E-6F72-4DB5-B0EC-183FDF75ADDE}" type="datetime1">
              <a:rPr lang="en-GB" smtClean="0"/>
              <a:t>27/03/2025</a:t>
            </a:fld>
            <a:endParaRPr lang="en-GB" dirty="0"/>
          </a:p>
        </p:txBody>
      </p:sp>
      <p:sp>
        <p:nvSpPr>
          <p:cNvPr id="5" name="Footer Placeholder 4"/>
          <p:cNvSpPr>
            <a:spLocks noGrp="1"/>
          </p:cNvSpPr>
          <p:nvPr>
            <p:ph type="ftr" sz="quarter" idx="11"/>
          </p:nvPr>
        </p:nvSpPr>
        <p:spPr/>
        <p:txBody>
          <a:bodyPr/>
          <a:lstStyle/>
          <a:p>
            <a:r>
              <a:rPr lang="en-GB" dirty="0"/>
              <a:t>Caffe Nero- Gender Pay Report 2020</a:t>
            </a:r>
          </a:p>
        </p:txBody>
      </p:sp>
      <p:sp>
        <p:nvSpPr>
          <p:cNvPr id="6" name="Slide Number Placeholder 5"/>
          <p:cNvSpPr>
            <a:spLocks noGrp="1"/>
          </p:cNvSpPr>
          <p:nvPr>
            <p:ph type="sldNum" sz="quarter" idx="12"/>
          </p:nvPr>
        </p:nvSpPr>
        <p:spPr/>
        <p:txBody>
          <a:bodyPr/>
          <a:lstStyle/>
          <a:p>
            <a:fld id="{66C641A1-014E-4FDD-A467-8DD54C034DA4}" type="slidenum">
              <a:rPr lang="en-GB" smtClean="0"/>
              <a:t>‹#›</a:t>
            </a:fld>
            <a:endParaRPr lang="en-GB" dirty="0"/>
          </a:p>
        </p:txBody>
      </p:sp>
    </p:spTree>
    <p:extLst>
      <p:ext uri="{BB962C8B-B14F-4D97-AF65-F5344CB8AC3E}">
        <p14:creationId xmlns:p14="http://schemas.microsoft.com/office/powerpoint/2010/main" val="18527708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957541-2B79-420A-AE1A-928023C5373F}" type="datetime1">
              <a:rPr lang="en-GB" smtClean="0"/>
              <a:t>27/03/2025</a:t>
            </a:fld>
            <a:endParaRPr lang="en-GB"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dirty="0"/>
              <a:t>Caffe Nero- Gender Pay Report 2020</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C641A1-014E-4FDD-A467-8DD54C034DA4}" type="slidenum">
              <a:rPr lang="en-GB" smtClean="0"/>
              <a:t>‹#›</a:t>
            </a:fld>
            <a:endParaRPr lang="en-GB" dirty="0"/>
          </a:p>
        </p:txBody>
      </p:sp>
    </p:spTree>
    <p:extLst>
      <p:ext uri="{BB962C8B-B14F-4D97-AF65-F5344CB8AC3E}">
        <p14:creationId xmlns:p14="http://schemas.microsoft.com/office/powerpoint/2010/main" val="46437262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7.svg"/><Relationship Id="rId7" Type="http://schemas.openxmlformats.org/officeDocument/2006/relationships/image" Target="../media/image3.emf"/><Relationship Id="rId2" Type="http://schemas.openxmlformats.org/officeDocument/2006/relationships/image" Target="../media/image6.png"/><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9.sv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chart" Target="../charts/chart4.xml"/><Relationship Id="rId3" Type="http://schemas.openxmlformats.org/officeDocument/2006/relationships/image" Target="../media/image3.emf"/><Relationship Id="rId7" Type="http://schemas.openxmlformats.org/officeDocument/2006/relationships/chart" Target="../charts/chart3.xml"/><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chart" Target="../charts/chart2.xml"/><Relationship Id="rId5" Type="http://schemas.openxmlformats.org/officeDocument/2006/relationships/chart" Target="../charts/chart1.xml"/><Relationship Id="rId4" Type="http://schemas.openxmlformats.org/officeDocument/2006/relationships/image" Target="../media/image4.png"/><Relationship Id="rId9" Type="http://schemas.openxmlformats.org/officeDocument/2006/relationships/chart" Target="../charts/chart5.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group of people in a restaurant&#10;&#10;AI-generated content may be incorrect.">
            <a:extLst>
              <a:ext uri="{FF2B5EF4-FFF2-40B4-BE49-F238E27FC236}">
                <a16:creationId xmlns:a16="http://schemas.microsoft.com/office/drawing/2014/main" id="{FA4E8190-18F7-D292-ED38-F34DC6E56B7A}"/>
              </a:ext>
            </a:extLst>
          </p:cNvPr>
          <p:cNvPicPr>
            <a:picLocks noChangeAspect="1"/>
          </p:cNvPicPr>
          <p:nvPr/>
        </p:nvPicPr>
        <p:blipFill>
          <a:blip r:embed="rId2" cstate="print">
            <a:extLst>
              <a:ext uri="{28A0092B-C50C-407E-A947-70E740481C1C}">
                <a14:useLocalDpi xmlns:a14="http://schemas.microsoft.com/office/drawing/2010/main" val="0"/>
              </a:ext>
            </a:extLst>
          </a:blip>
          <a:srcRect t="3208" r="23289" b="5883"/>
          <a:stretch/>
        </p:blipFill>
        <p:spPr>
          <a:xfrm>
            <a:off x="3522468" y="10"/>
            <a:ext cx="8669532" cy="6857990"/>
          </a:xfrm>
          <a:prstGeom prst="rect">
            <a:avLst/>
          </a:prstGeom>
        </p:spPr>
      </p:pic>
      <p:sp>
        <p:nvSpPr>
          <p:cNvPr id="13" name="Rectangle 12">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tx1"/>
              </a:gs>
              <a:gs pos="35000">
                <a:schemeClr val="tx1">
                  <a:alpha val="78000"/>
                </a:schemeClr>
              </a:gs>
              <a:gs pos="19000">
                <a:schemeClr val="tx1">
                  <a:alpha val="38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7" name="Rectangle 16">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chemeClr val="tx1"/>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itle 1">
            <a:extLst>
              <a:ext uri="{FF2B5EF4-FFF2-40B4-BE49-F238E27FC236}">
                <a16:creationId xmlns:a16="http://schemas.microsoft.com/office/drawing/2014/main" id="{9D27E81A-653F-F073-B838-C469E90942CB}"/>
              </a:ext>
            </a:extLst>
          </p:cNvPr>
          <p:cNvSpPr txBox="1">
            <a:spLocks/>
          </p:cNvSpPr>
          <p:nvPr/>
        </p:nvSpPr>
        <p:spPr>
          <a:xfrm>
            <a:off x="371094" y="2718054"/>
            <a:ext cx="3438906" cy="3207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2000" b="1" dirty="0">
                <a:solidFill>
                  <a:schemeClr val="bg1"/>
                </a:solidFill>
                <a:latin typeface="Century Gothic" panose="020B0502020202020204" pitchFamily="34" charset="0"/>
                <a:ea typeface="+mn-ea"/>
                <a:cs typeface="+mn-cs"/>
              </a:rPr>
              <a:t>GENDER PAY REPORT 2024</a:t>
            </a:r>
          </a:p>
        </p:txBody>
      </p:sp>
      <p:sp>
        <p:nvSpPr>
          <p:cNvPr id="7" name="Rectangle 6">
            <a:extLst>
              <a:ext uri="{FF2B5EF4-FFF2-40B4-BE49-F238E27FC236}">
                <a16:creationId xmlns:a16="http://schemas.microsoft.com/office/drawing/2014/main" id="{9E52FB66-CFC8-22FB-F34D-A879ACE48C79}"/>
              </a:ext>
            </a:extLst>
          </p:cNvPr>
          <p:cNvSpPr/>
          <p:nvPr/>
        </p:nvSpPr>
        <p:spPr>
          <a:xfrm>
            <a:off x="371094" y="654205"/>
            <a:ext cx="885277" cy="57986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descr="A white text on a black background&#10;&#10;AI-generated content may be incorrect.">
            <a:extLst>
              <a:ext uri="{FF2B5EF4-FFF2-40B4-BE49-F238E27FC236}">
                <a16:creationId xmlns:a16="http://schemas.microsoft.com/office/drawing/2014/main" id="{9EC5A05E-FD1E-8739-BDAC-40A7106E7A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920" y="944136"/>
            <a:ext cx="5273909" cy="1571625"/>
          </a:xfrm>
          <a:prstGeom prst="rect">
            <a:avLst/>
          </a:prstGeom>
        </p:spPr>
      </p:pic>
    </p:spTree>
    <p:extLst>
      <p:ext uri="{BB962C8B-B14F-4D97-AF65-F5344CB8AC3E}">
        <p14:creationId xmlns:p14="http://schemas.microsoft.com/office/powerpoint/2010/main" val="14661800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25D5C34-C763-4FAC-A633-A6C1CBE38A14}"/>
              </a:ext>
            </a:extLst>
          </p:cNvPr>
          <p:cNvSpPr>
            <a:spLocks noGrp="1"/>
          </p:cNvSpPr>
          <p:nvPr>
            <p:ph sz="half" idx="1"/>
          </p:nvPr>
        </p:nvSpPr>
        <p:spPr>
          <a:xfrm>
            <a:off x="-101648" y="-4096217"/>
            <a:ext cx="10718895" cy="4245308"/>
          </a:xfrm>
        </p:spPr>
        <p:txBody>
          <a:bodyPr anchor="ctr">
            <a:noAutofit/>
          </a:bodyPr>
          <a:lstStyle/>
          <a:p>
            <a:pPr marL="0" indent="0">
              <a:lnSpc>
                <a:spcPct val="90000"/>
              </a:lnSpc>
              <a:spcBef>
                <a:spcPts val="1000"/>
              </a:spcBef>
              <a:buNone/>
            </a:pPr>
            <a:r>
              <a:rPr lang="en-US" sz="1400" dirty="0">
                <a:solidFill>
                  <a:srgbClr val="000000"/>
                </a:solidFill>
                <a:effectLst/>
                <a:latin typeface="Futura"/>
                <a:ea typeface="Calibri" panose="020F0502020204030204" pitchFamily="34" charset="0"/>
              </a:rPr>
              <a:t>Coffee#1 is proud to be an inclusive business that is welcoming of the different nationalities, sexualities, cultures and genders and the valued and varied perspectives everyone provides.</a:t>
            </a:r>
            <a:endParaRPr lang="en-GB" sz="1400" dirty="0">
              <a:effectLst/>
              <a:latin typeface="Futura"/>
              <a:ea typeface="Calibri" panose="020F0502020204030204" pitchFamily="34" charset="0"/>
            </a:endParaRPr>
          </a:p>
          <a:p>
            <a:pPr marL="0" indent="0">
              <a:lnSpc>
                <a:spcPct val="90000"/>
              </a:lnSpc>
              <a:spcBef>
                <a:spcPts val="1000"/>
              </a:spcBef>
              <a:buNone/>
            </a:pPr>
            <a:r>
              <a:rPr lang="en-US" sz="1400" dirty="0">
                <a:solidFill>
                  <a:srgbClr val="000000"/>
                </a:solidFill>
                <a:effectLst/>
                <a:latin typeface="Futura"/>
                <a:ea typeface="Calibri" panose="020F0502020204030204" pitchFamily="34" charset="0"/>
              </a:rPr>
              <a:t>We are required to report on gender pay rates annually based on a snapshot of data taken from 5</a:t>
            </a:r>
            <a:r>
              <a:rPr lang="en-US" sz="1400" baseline="30000" dirty="0">
                <a:solidFill>
                  <a:srgbClr val="000000"/>
                </a:solidFill>
                <a:effectLst/>
                <a:latin typeface="Futura"/>
                <a:ea typeface="Calibri" panose="020F0502020204030204" pitchFamily="34" charset="0"/>
              </a:rPr>
              <a:t>th</a:t>
            </a:r>
            <a:r>
              <a:rPr lang="en-US" sz="1400" dirty="0">
                <a:solidFill>
                  <a:srgbClr val="000000"/>
                </a:solidFill>
                <a:effectLst/>
                <a:latin typeface="Futura"/>
                <a:ea typeface="Calibri" panose="020F0502020204030204" pitchFamily="34" charset="0"/>
              </a:rPr>
              <a:t> April 2023 using all qualifying employees.  </a:t>
            </a:r>
            <a:endParaRPr lang="en-GB" sz="1400" dirty="0">
              <a:effectLst/>
              <a:latin typeface="Futura"/>
              <a:ea typeface="Calibri" panose="020F0502020204030204" pitchFamily="34" charset="0"/>
            </a:endParaRPr>
          </a:p>
          <a:p>
            <a:pPr marL="0" indent="0">
              <a:lnSpc>
                <a:spcPct val="90000"/>
              </a:lnSpc>
              <a:spcBef>
                <a:spcPts val="1000"/>
              </a:spcBef>
              <a:buNone/>
            </a:pPr>
            <a:r>
              <a:rPr lang="en-GB" sz="1400" dirty="0">
                <a:latin typeface="Futura"/>
              </a:rPr>
              <a:t>Our mean and median gender pay gaps have closed significantly and there is now non statistical variation between male and female pay.  The mean pay gap sits at -0.2% and median pay gap at 1.2%, where these measures sat at &gt;20% in 2020. </a:t>
            </a:r>
            <a:endParaRPr lang="en-GB" sz="1400" dirty="0">
              <a:solidFill>
                <a:srgbClr val="000000"/>
              </a:solidFill>
              <a:effectLst/>
              <a:latin typeface="Futura"/>
              <a:ea typeface="Calibri" panose="020F0502020204030204" pitchFamily="34" charset="0"/>
            </a:endParaRPr>
          </a:p>
          <a:p>
            <a:pPr marL="0" indent="0">
              <a:lnSpc>
                <a:spcPct val="90000"/>
              </a:lnSpc>
              <a:spcBef>
                <a:spcPts val="1000"/>
              </a:spcBef>
              <a:buNone/>
            </a:pPr>
            <a:r>
              <a:rPr lang="en-US" sz="1400" dirty="0">
                <a:solidFill>
                  <a:srgbClr val="000000"/>
                </a:solidFill>
                <a:effectLst/>
                <a:latin typeface="Futura"/>
                <a:ea typeface="Calibri" panose="020F0502020204030204" pitchFamily="34" charset="0"/>
              </a:rPr>
              <a:t>Bonus pay gaps remain, where senior management bonus payment has a significant effect on results.  </a:t>
            </a:r>
          </a:p>
          <a:p>
            <a:pPr marL="0" indent="0">
              <a:lnSpc>
                <a:spcPct val="90000"/>
              </a:lnSpc>
              <a:spcBef>
                <a:spcPts val="1000"/>
              </a:spcBef>
              <a:buNone/>
            </a:pPr>
            <a:r>
              <a:rPr lang="en-US" sz="1400" dirty="0">
                <a:solidFill>
                  <a:srgbClr val="000000"/>
                </a:solidFill>
                <a:latin typeface="Futura"/>
                <a:ea typeface="Calibri" panose="020F0502020204030204" pitchFamily="34" charset="0"/>
              </a:rPr>
              <a:t>We remain committed to reducing the gender pay gap within the company and will continue to monitor, review and make changes to improve. </a:t>
            </a:r>
            <a:endParaRPr lang="en-US" sz="1400" dirty="0">
              <a:solidFill>
                <a:srgbClr val="000000"/>
              </a:solidFill>
              <a:effectLst/>
              <a:latin typeface="Futura"/>
              <a:ea typeface="Calibri" panose="020F0502020204030204" pitchFamily="34" charset="0"/>
            </a:endParaRPr>
          </a:p>
          <a:p>
            <a:pPr marL="0" indent="0">
              <a:lnSpc>
                <a:spcPct val="90000"/>
              </a:lnSpc>
              <a:spcBef>
                <a:spcPts val="1000"/>
              </a:spcBef>
              <a:buNone/>
            </a:pPr>
            <a:r>
              <a:rPr lang="en-US" sz="1400" dirty="0">
                <a:solidFill>
                  <a:srgbClr val="000000"/>
                </a:solidFill>
                <a:effectLst/>
                <a:latin typeface="Futura"/>
                <a:ea typeface="Calibri" panose="020F0502020204030204" pitchFamily="34" charset="0"/>
              </a:rPr>
              <a:t>I am confident that the data and information reported are accurate as of the snapshot date of 5 April 2023 and have been calculated according to the requirements of The Equality Act 2010 (Gender Pay Information) Regulations 2017.  </a:t>
            </a:r>
            <a:endParaRPr lang="en-GB" sz="1400" dirty="0">
              <a:effectLst/>
              <a:latin typeface="Futura"/>
              <a:ea typeface="Calibri" panose="020F0502020204030204" pitchFamily="34" charset="0"/>
            </a:endParaRPr>
          </a:p>
          <a:p>
            <a:pPr marL="0" indent="0">
              <a:buNone/>
            </a:pPr>
            <a:endParaRPr lang="en-GB" sz="1400" i="1" dirty="0">
              <a:effectLst/>
              <a:latin typeface="Futura"/>
              <a:ea typeface="Calibri" panose="020F0502020204030204" pitchFamily="34" charset="0"/>
            </a:endParaRPr>
          </a:p>
          <a:p>
            <a:pPr marL="0" indent="0">
              <a:buNone/>
            </a:pPr>
            <a:r>
              <a:rPr lang="en-GB" sz="1400" i="1" dirty="0">
                <a:effectLst/>
                <a:latin typeface="Futura"/>
                <a:ea typeface="Calibri" panose="020F0502020204030204" pitchFamily="34" charset="0"/>
              </a:rPr>
              <a:t>Bruce Newman</a:t>
            </a:r>
          </a:p>
          <a:p>
            <a:pPr marL="0" indent="0">
              <a:buNone/>
            </a:pPr>
            <a:r>
              <a:rPr lang="en-GB" sz="1400" b="1" dirty="0">
                <a:latin typeface="Futura"/>
                <a:ea typeface="Calibri" panose="020F0502020204030204" pitchFamily="34" charset="0"/>
              </a:rPr>
              <a:t>Manging Director, Coffee#1</a:t>
            </a:r>
            <a:endParaRPr lang="en-GB" sz="1400" b="1" dirty="0">
              <a:effectLst/>
              <a:latin typeface="Futura"/>
              <a:ea typeface="Calibri" panose="020F0502020204030204" pitchFamily="34" charset="0"/>
            </a:endParaRPr>
          </a:p>
        </p:txBody>
      </p:sp>
      <p:sp>
        <p:nvSpPr>
          <p:cNvPr id="2" name="Title 1"/>
          <p:cNvSpPr>
            <a:spLocks noGrp="1"/>
          </p:cNvSpPr>
          <p:nvPr>
            <p:ph type="title"/>
          </p:nvPr>
        </p:nvSpPr>
        <p:spPr>
          <a:xfrm>
            <a:off x="0" y="-20736"/>
            <a:ext cx="10515600" cy="1325563"/>
          </a:xfrm>
        </p:spPr>
        <p:txBody>
          <a:bodyPr>
            <a:normAutofit/>
          </a:bodyPr>
          <a:lstStyle/>
          <a:p>
            <a:r>
              <a:rPr lang="en-GB" b="1" dirty="0">
                <a:solidFill>
                  <a:schemeClr val="bg1"/>
                </a:solidFill>
                <a:latin typeface="Neutra"/>
                <a:cs typeface="Aharoni" panose="02010803020104030203" pitchFamily="2" charset="-79"/>
              </a:rPr>
              <a:t>GENDER PAY GAP 2020</a:t>
            </a:r>
          </a:p>
        </p:txBody>
      </p:sp>
      <p:pic>
        <p:nvPicPr>
          <p:cNvPr id="7" name="Picture 6">
            <a:extLst>
              <a:ext uri="{FF2B5EF4-FFF2-40B4-BE49-F238E27FC236}">
                <a16:creationId xmlns:a16="http://schemas.microsoft.com/office/drawing/2014/main" id="{7057C8BD-06D2-4E6B-A662-BF59C4FB278F}"/>
              </a:ext>
            </a:extLst>
          </p:cNvPr>
          <p:cNvPicPr>
            <a:picLocks noChangeAspect="1"/>
          </p:cNvPicPr>
          <p:nvPr/>
        </p:nvPicPr>
        <p:blipFill rotWithShape="1">
          <a:blip r:embed="rId2"/>
          <a:srcRect t="40677"/>
          <a:stretch/>
        </p:blipFill>
        <p:spPr>
          <a:xfrm>
            <a:off x="0" y="-20736"/>
            <a:ext cx="12191999" cy="1325563"/>
          </a:xfrm>
          <a:prstGeom prst="rect">
            <a:avLst/>
          </a:prstGeom>
        </p:spPr>
      </p:pic>
      <p:pic>
        <p:nvPicPr>
          <p:cNvPr id="9" name="Picture 8">
            <a:extLst>
              <a:ext uri="{FF2B5EF4-FFF2-40B4-BE49-F238E27FC236}">
                <a16:creationId xmlns:a16="http://schemas.microsoft.com/office/drawing/2014/main" id="{71CC1F32-EEC1-454F-9946-277011C5A45B}"/>
              </a:ext>
            </a:extLst>
          </p:cNvPr>
          <p:cNvPicPr>
            <a:picLocks noChangeAspect="1"/>
          </p:cNvPicPr>
          <p:nvPr/>
        </p:nvPicPr>
        <p:blipFill rotWithShape="1">
          <a:blip r:embed="rId2"/>
          <a:srcRect t="40677"/>
          <a:stretch/>
        </p:blipFill>
        <p:spPr>
          <a:xfrm>
            <a:off x="1" y="6368143"/>
            <a:ext cx="12191999" cy="489857"/>
          </a:xfrm>
          <a:prstGeom prst="rect">
            <a:avLst/>
          </a:prstGeom>
        </p:spPr>
      </p:pic>
      <p:sp>
        <p:nvSpPr>
          <p:cNvPr id="10" name="Footer Placeholder 18">
            <a:extLst>
              <a:ext uri="{FF2B5EF4-FFF2-40B4-BE49-F238E27FC236}">
                <a16:creationId xmlns:a16="http://schemas.microsoft.com/office/drawing/2014/main" id="{F2EF3B69-D2B9-4B75-8D38-5D1849B82BF6}"/>
              </a:ext>
            </a:extLst>
          </p:cNvPr>
          <p:cNvSpPr>
            <a:spLocks noGrp="1"/>
          </p:cNvSpPr>
          <p:nvPr>
            <p:ph type="ftr" sz="quarter" idx="11"/>
          </p:nvPr>
        </p:nvSpPr>
        <p:spPr>
          <a:xfrm>
            <a:off x="3869508" y="6430508"/>
            <a:ext cx="4114800" cy="365125"/>
          </a:xfrm>
        </p:spPr>
        <p:txBody>
          <a:bodyPr/>
          <a:lstStyle/>
          <a:p>
            <a:r>
              <a:rPr lang="en-GB" b="1" dirty="0">
                <a:solidFill>
                  <a:schemeClr val="tx1"/>
                </a:solidFill>
                <a:latin typeface="Futura"/>
              </a:rPr>
              <a:t>Coffee#1 - Gender Pay Report 2024</a:t>
            </a:r>
          </a:p>
        </p:txBody>
      </p:sp>
      <p:pic>
        <p:nvPicPr>
          <p:cNvPr id="11" name="Picture 10" descr="Logo&#10;&#10;Description automatically generated with medium confidence">
            <a:extLst>
              <a:ext uri="{FF2B5EF4-FFF2-40B4-BE49-F238E27FC236}">
                <a16:creationId xmlns:a16="http://schemas.microsoft.com/office/drawing/2014/main" id="{DF8323D2-B7D8-4F89-A6E7-9753E97593C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52206" y="149091"/>
            <a:ext cx="4087586" cy="1218101"/>
          </a:xfrm>
          <a:prstGeom prst="rect">
            <a:avLst/>
          </a:prstGeom>
        </p:spPr>
      </p:pic>
      <p:sp>
        <p:nvSpPr>
          <p:cNvPr id="5" name="TextBox 4">
            <a:extLst>
              <a:ext uri="{FF2B5EF4-FFF2-40B4-BE49-F238E27FC236}">
                <a16:creationId xmlns:a16="http://schemas.microsoft.com/office/drawing/2014/main" id="{31318164-149B-E5EC-8F30-94425F42D5EF}"/>
              </a:ext>
            </a:extLst>
          </p:cNvPr>
          <p:cNvSpPr txBox="1"/>
          <p:nvPr/>
        </p:nvSpPr>
        <p:spPr>
          <a:xfrm>
            <a:off x="152410" y="1404645"/>
            <a:ext cx="11887177" cy="8094524"/>
          </a:xfrm>
          <a:prstGeom prst="rect">
            <a:avLst/>
          </a:prstGeom>
          <a:noFill/>
        </p:spPr>
        <p:txBody>
          <a:bodyPr wrap="square">
            <a:spAutoFit/>
          </a:bodyPr>
          <a:lstStyle/>
          <a:p>
            <a:pPr>
              <a:buNone/>
            </a:pPr>
            <a:r>
              <a:rPr lang="en-GB" sz="1000" b="1" dirty="0">
                <a:latin typeface="Century Gothic" panose="020B0502020202020204" pitchFamily="34" charset="0"/>
              </a:rPr>
              <a:t>Gender Pay Report Statement</a:t>
            </a:r>
          </a:p>
          <a:p>
            <a:pPr>
              <a:buNone/>
            </a:pPr>
            <a:endParaRPr lang="en-GB" sz="1000" dirty="0">
              <a:latin typeface="Century Gothic" panose="020B0502020202020204" pitchFamily="34" charset="0"/>
            </a:endParaRPr>
          </a:p>
          <a:p>
            <a:pPr>
              <a:buNone/>
            </a:pPr>
            <a:r>
              <a:rPr lang="en-GB" sz="1000" dirty="0">
                <a:latin typeface="Century Gothic" panose="020B0502020202020204" pitchFamily="34" charset="0"/>
              </a:rPr>
              <a:t>At Coffee#1, we are committed to fostering an inclusive and equitable workplace where all employees are valued and rewarded fairly. Our latest gender pay analysis reflects our ongoing commitment to closing the gender pay gap and promoting equal opportunities across all levels of our organization.</a:t>
            </a:r>
          </a:p>
          <a:p>
            <a:pPr>
              <a:buNone/>
            </a:pPr>
            <a:endParaRPr lang="en-GB" sz="1000" b="1" dirty="0">
              <a:latin typeface="Century Gothic" panose="020B0502020202020204" pitchFamily="34" charset="0"/>
            </a:endParaRPr>
          </a:p>
          <a:p>
            <a:pPr>
              <a:buNone/>
            </a:pPr>
            <a:r>
              <a:rPr lang="en-GB" sz="1000" b="1" dirty="0">
                <a:latin typeface="Century Gothic" panose="020B0502020202020204" pitchFamily="34" charset="0"/>
              </a:rPr>
              <a:t>Visible Female Leadership</a:t>
            </a:r>
          </a:p>
          <a:p>
            <a:pPr>
              <a:buNone/>
            </a:pPr>
            <a:r>
              <a:rPr lang="en-GB" sz="1000" dirty="0">
                <a:latin typeface="Century Gothic" panose="020B0502020202020204" pitchFamily="34" charset="0"/>
              </a:rPr>
              <a:t>We are proud to have strong female representation in leadership roles, demonstrating our commitment to diversity at the highest levels. 60% of our senior leadership team are held by females, while over 60% of our Support Centre roles and 50% of our operations team employees are women.  As an employer that values progression and succession, we have a clear pathway that is open to employees regardless of gender, race, sexuality or culture and are proud of the diversity of our employee base.</a:t>
            </a:r>
          </a:p>
          <a:p>
            <a:pPr>
              <a:buNone/>
            </a:pPr>
            <a:endParaRPr lang="en-GB" sz="1000" b="1" dirty="0">
              <a:latin typeface="Century Gothic" panose="020B0502020202020204" pitchFamily="34" charset="0"/>
            </a:endParaRPr>
          </a:p>
          <a:p>
            <a:pPr>
              <a:buNone/>
            </a:pPr>
            <a:r>
              <a:rPr lang="en-GB" sz="1000" b="1" dirty="0">
                <a:latin typeface="Century Gothic" panose="020B0502020202020204" pitchFamily="34" charset="0"/>
              </a:rPr>
              <a:t>Family-Friendly Working Arrangements</a:t>
            </a:r>
          </a:p>
          <a:p>
            <a:pPr>
              <a:buNone/>
            </a:pPr>
            <a:r>
              <a:rPr lang="en-GB" sz="1000" dirty="0">
                <a:latin typeface="Century Gothic" panose="020B0502020202020204" pitchFamily="34" charset="0"/>
              </a:rPr>
              <a:t>We recognize the importance of work-life balance and offer flexible, family-friendly working arrangements, that includes hybrid working, parental leave, and return-to-work support programs. These initiatives are designed to support employees fulfil their family responsibilities, without making career compromises.</a:t>
            </a:r>
          </a:p>
          <a:p>
            <a:pPr>
              <a:buNone/>
            </a:pPr>
            <a:endParaRPr lang="en-GB" sz="1000" b="1" dirty="0">
              <a:latin typeface="Century Gothic" panose="020B0502020202020204" pitchFamily="34" charset="0"/>
            </a:endParaRPr>
          </a:p>
          <a:p>
            <a:pPr>
              <a:buNone/>
            </a:pPr>
            <a:r>
              <a:rPr lang="en-GB" sz="1000" b="1" dirty="0">
                <a:latin typeface="Century Gothic" panose="020B0502020202020204" pitchFamily="34" charset="0"/>
              </a:rPr>
              <a:t>Employee Engagement</a:t>
            </a:r>
          </a:p>
          <a:p>
            <a:pPr>
              <a:buNone/>
            </a:pPr>
            <a:r>
              <a:rPr lang="en-GB" sz="1000" dirty="0">
                <a:latin typeface="Century Gothic" panose="020B0502020202020204" pitchFamily="34" charset="0"/>
              </a:rPr>
              <a:t>We are proud to see that employee engagement at Coffee#1 is at its highest level, with </a:t>
            </a:r>
            <a:r>
              <a:rPr lang="en-GB" sz="1000" b="1" dirty="0">
                <a:latin typeface="Century Gothic" panose="020B0502020202020204" pitchFamily="34" charset="0"/>
              </a:rPr>
              <a:t>79% of employees recommending our company as a place of work</a:t>
            </a:r>
            <a:r>
              <a:rPr lang="en-GB" sz="1000" dirty="0">
                <a:latin typeface="Century Gothic" panose="020B0502020202020204" pitchFamily="34" charset="0"/>
              </a:rPr>
              <a:t>. This reflects our ongoing efforts to create an inclusive, highly supportive, and empowering workplace culture where our teams are encouraged to seek the support and help that can make their careers more fulfilling and rewarding. We continue to listen to employee feedback, invest in initiatives that enhance career development, well-being, and job satisfaction and make the improvements to the methods through which we illicit employee feedback.</a:t>
            </a:r>
          </a:p>
          <a:p>
            <a:pPr>
              <a:buNone/>
            </a:pPr>
            <a:endParaRPr lang="en-GB" sz="1000" b="1" dirty="0">
              <a:latin typeface="Century Gothic" panose="020B0502020202020204" pitchFamily="34" charset="0"/>
            </a:endParaRPr>
          </a:p>
          <a:p>
            <a:pPr>
              <a:buNone/>
            </a:pPr>
            <a:r>
              <a:rPr lang="en-GB" sz="1000" b="1" dirty="0">
                <a:latin typeface="Century Gothic" panose="020B0502020202020204" pitchFamily="34" charset="0"/>
              </a:rPr>
              <a:t>Commitment to Progress</a:t>
            </a:r>
          </a:p>
          <a:p>
            <a:pPr>
              <a:buNone/>
            </a:pPr>
            <a:r>
              <a:rPr lang="en-GB" sz="1000" dirty="0">
                <a:latin typeface="Century Gothic" panose="020B0502020202020204" pitchFamily="34" charset="0"/>
              </a:rPr>
              <a:t>While we have made significant strides, we remain dedicated to further reducing the gender pay gap through targeted actions, including leadership development programs, equitable promotion pathways, and continuous review of our policies to ensure fairness and transparency.</a:t>
            </a:r>
          </a:p>
          <a:p>
            <a:pPr>
              <a:buNone/>
            </a:pPr>
            <a:r>
              <a:rPr lang="en-GB" sz="1000" dirty="0">
                <a:latin typeface="Century Gothic" panose="020B0502020202020204" pitchFamily="34" charset="0"/>
              </a:rPr>
              <a:t>At Coffee#1, we believe that a diverse and inclusive workplace is essential for employee engagement, enjoyment and fulfilment. We will continue to take proactive steps to drive meaningful change and create a truly equitable working environment for all.</a:t>
            </a:r>
          </a:p>
          <a:p>
            <a:endParaRPr lang="en-GB" sz="1000" b="1" dirty="0">
              <a:latin typeface="Century Gothic" panose="020B0502020202020204" pitchFamily="34" charset="0"/>
            </a:endParaRPr>
          </a:p>
          <a:p>
            <a:endParaRPr lang="en-GB" sz="1000" b="1" dirty="0">
              <a:latin typeface="Century Gothic" panose="020B0502020202020204" pitchFamily="34" charset="0"/>
            </a:endParaRPr>
          </a:p>
          <a:p>
            <a:r>
              <a:rPr lang="en-GB" sz="1000" b="1" dirty="0">
                <a:latin typeface="Century Gothic" panose="020B0502020202020204" pitchFamily="34" charset="0"/>
              </a:rPr>
              <a:t>Bruce Newman</a:t>
            </a:r>
          </a:p>
          <a:p>
            <a:r>
              <a:rPr lang="en-GB" sz="1000" dirty="0">
                <a:latin typeface="Century Gothic" panose="020B0502020202020204" pitchFamily="34" charset="0"/>
              </a:rPr>
              <a:t>Coffee#1 Managing Director</a:t>
            </a:r>
          </a:p>
          <a:p>
            <a:r>
              <a:rPr lang="en-GB" sz="1000" dirty="0">
                <a:latin typeface="Century Gothic" panose="020B0502020202020204" pitchFamily="34" charset="0"/>
              </a:rPr>
              <a:t>March 2025</a:t>
            </a:r>
          </a:p>
          <a:p>
            <a:pPr>
              <a:buNone/>
            </a:pPr>
            <a:endParaRPr lang="en-GB" sz="1000" dirty="0">
              <a:latin typeface="Century Gothic" panose="020B0502020202020204" pitchFamily="34" charset="0"/>
            </a:endParaRPr>
          </a:p>
          <a:p>
            <a:pPr>
              <a:buNone/>
            </a:pPr>
            <a:endParaRPr lang="en-GB" sz="1000" dirty="0">
              <a:latin typeface="Century Gothic" panose="020B0502020202020204" pitchFamily="34" charset="0"/>
            </a:endParaRPr>
          </a:p>
          <a:p>
            <a:pPr>
              <a:buNone/>
            </a:pPr>
            <a:endParaRPr lang="en-GB" sz="1000" dirty="0">
              <a:latin typeface="Century Gothic" panose="020B0502020202020204" pitchFamily="34" charset="0"/>
            </a:endParaRPr>
          </a:p>
          <a:p>
            <a:pPr>
              <a:buNone/>
            </a:pPr>
            <a:endParaRPr lang="en-GB" sz="1000" dirty="0">
              <a:latin typeface="Century Gothic" panose="020B0502020202020204" pitchFamily="34" charset="0"/>
            </a:endParaRPr>
          </a:p>
          <a:p>
            <a:pPr>
              <a:buNone/>
            </a:pPr>
            <a:endParaRPr lang="en-GB" sz="1000" dirty="0">
              <a:latin typeface="Century Gothic" panose="020B0502020202020204" pitchFamily="34" charset="0"/>
            </a:endParaRPr>
          </a:p>
          <a:p>
            <a:pPr>
              <a:buNone/>
            </a:pPr>
            <a:endParaRPr lang="en-GB" sz="1000" dirty="0">
              <a:latin typeface="Century Gothic" panose="020B0502020202020204" pitchFamily="34" charset="0"/>
            </a:endParaRPr>
          </a:p>
          <a:p>
            <a:pPr>
              <a:buNone/>
            </a:pPr>
            <a:endParaRPr lang="en-GB" sz="1000" dirty="0">
              <a:latin typeface="Century Gothic" panose="020B0502020202020204" pitchFamily="34" charset="0"/>
            </a:endParaRPr>
          </a:p>
          <a:p>
            <a:pPr>
              <a:buNone/>
            </a:pPr>
            <a:endParaRPr lang="en-GB" sz="1000" dirty="0">
              <a:latin typeface="Century Gothic" panose="020B0502020202020204" pitchFamily="34" charset="0"/>
            </a:endParaRPr>
          </a:p>
          <a:p>
            <a:pPr>
              <a:buNone/>
            </a:pPr>
            <a:endParaRPr lang="en-GB" sz="1000" dirty="0">
              <a:latin typeface="Century Gothic" panose="020B0502020202020204" pitchFamily="34" charset="0"/>
            </a:endParaRPr>
          </a:p>
          <a:p>
            <a:pPr>
              <a:buNone/>
            </a:pPr>
            <a:endParaRPr lang="en-GB" sz="1000" dirty="0">
              <a:latin typeface="Century Gothic" panose="020B0502020202020204" pitchFamily="34" charset="0"/>
            </a:endParaRPr>
          </a:p>
          <a:p>
            <a:pPr>
              <a:buNone/>
            </a:pPr>
            <a:endParaRPr lang="en-GB" sz="1000" dirty="0">
              <a:latin typeface="Century Gothic" panose="020B0502020202020204" pitchFamily="34" charset="0"/>
            </a:endParaRPr>
          </a:p>
          <a:p>
            <a:pPr>
              <a:buNone/>
            </a:pPr>
            <a:endParaRPr lang="en-GB" sz="1000" dirty="0">
              <a:latin typeface="Century Gothic" panose="020B0502020202020204" pitchFamily="34" charset="0"/>
            </a:endParaRPr>
          </a:p>
          <a:p>
            <a:pPr>
              <a:buNone/>
            </a:pPr>
            <a:endParaRPr lang="en-GB" sz="1000" dirty="0">
              <a:latin typeface="Century Gothic" panose="020B0502020202020204" pitchFamily="34" charset="0"/>
            </a:endParaRPr>
          </a:p>
          <a:p>
            <a:pPr>
              <a:buNone/>
            </a:pPr>
            <a:endParaRPr lang="en-GB" sz="1000" dirty="0">
              <a:latin typeface="Century Gothic" panose="020B0502020202020204" pitchFamily="34" charset="0"/>
            </a:endParaRPr>
          </a:p>
          <a:p>
            <a:pPr>
              <a:buNone/>
            </a:pPr>
            <a:endParaRPr lang="en-GB" sz="1000" dirty="0">
              <a:latin typeface="Century Gothic" panose="020B0502020202020204" pitchFamily="34" charset="0"/>
            </a:endParaRPr>
          </a:p>
          <a:p>
            <a:pPr>
              <a:buNone/>
            </a:pPr>
            <a:endParaRPr lang="en-GB" sz="1000" dirty="0">
              <a:latin typeface="Century Gothic" panose="020B0502020202020204" pitchFamily="34" charset="0"/>
            </a:endParaRPr>
          </a:p>
          <a:p>
            <a:pPr>
              <a:buNone/>
            </a:pPr>
            <a:endParaRPr lang="en-GB" sz="1000" dirty="0">
              <a:latin typeface="Century Gothic" panose="020B0502020202020204" pitchFamily="34" charset="0"/>
            </a:endParaRPr>
          </a:p>
          <a:p>
            <a:pPr>
              <a:buNone/>
            </a:pPr>
            <a:endParaRPr lang="en-GB" sz="1000" dirty="0">
              <a:latin typeface="Century Gothic" panose="020B0502020202020204" pitchFamily="34" charset="0"/>
            </a:endParaRPr>
          </a:p>
          <a:p>
            <a:pPr>
              <a:buNone/>
            </a:pPr>
            <a:endParaRPr lang="en-GB" sz="1000" dirty="0">
              <a:latin typeface="Century Gothic" panose="020B0502020202020204" pitchFamily="34" charset="0"/>
            </a:endParaRPr>
          </a:p>
          <a:p>
            <a:pPr>
              <a:buNone/>
            </a:pPr>
            <a:endParaRPr lang="en-GB" sz="1000" dirty="0">
              <a:latin typeface="Century Gothic" panose="020B0502020202020204" pitchFamily="34" charset="0"/>
            </a:endParaRPr>
          </a:p>
          <a:p>
            <a:r>
              <a:rPr lang="en-GB" sz="1000" b="1" dirty="0">
                <a:latin typeface="Century Gothic" panose="020B0502020202020204" pitchFamily="34" charset="0"/>
              </a:rPr>
              <a:t>Bruce Newman</a:t>
            </a:r>
            <a:br>
              <a:rPr lang="en-GB" sz="1000" dirty="0">
                <a:latin typeface="Century Gothic" panose="020B0502020202020204" pitchFamily="34" charset="0"/>
              </a:rPr>
            </a:br>
            <a:r>
              <a:rPr lang="en-GB" sz="1000" dirty="0">
                <a:latin typeface="Century Gothic" panose="020B0502020202020204" pitchFamily="34" charset="0"/>
              </a:rPr>
              <a:t>Managing Director, Coffee#1</a:t>
            </a:r>
          </a:p>
        </p:txBody>
      </p:sp>
    </p:spTree>
    <p:extLst>
      <p:ext uri="{BB962C8B-B14F-4D97-AF65-F5344CB8AC3E}">
        <p14:creationId xmlns:p14="http://schemas.microsoft.com/office/powerpoint/2010/main" val="38639187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45D2178-A934-43C4-A525-414FC60706D2}"/>
              </a:ext>
            </a:extLst>
          </p:cNvPr>
          <p:cNvPicPr>
            <a:picLocks noChangeAspect="1"/>
          </p:cNvPicPr>
          <p:nvPr/>
        </p:nvPicPr>
        <p:blipFill>
          <a:blip r:embed="rId2"/>
          <a:stretch>
            <a:fillRect/>
          </a:stretch>
        </p:blipFill>
        <p:spPr>
          <a:xfrm>
            <a:off x="0" y="0"/>
            <a:ext cx="12192000" cy="1325563"/>
          </a:xfrm>
          <a:prstGeom prst="rect">
            <a:avLst/>
          </a:prstGeom>
        </p:spPr>
      </p:pic>
      <p:sp>
        <p:nvSpPr>
          <p:cNvPr id="12" name="Footer Placeholder 18">
            <a:extLst>
              <a:ext uri="{FF2B5EF4-FFF2-40B4-BE49-F238E27FC236}">
                <a16:creationId xmlns:a16="http://schemas.microsoft.com/office/drawing/2014/main" id="{9A5E18A7-9979-454F-81B5-0342F6E68FF2}"/>
              </a:ext>
            </a:extLst>
          </p:cNvPr>
          <p:cNvSpPr>
            <a:spLocks noGrp="1"/>
          </p:cNvSpPr>
          <p:nvPr>
            <p:ph type="ftr" sz="quarter" idx="11"/>
          </p:nvPr>
        </p:nvSpPr>
        <p:spPr>
          <a:xfrm>
            <a:off x="-986022" y="6471052"/>
            <a:ext cx="4114800" cy="365125"/>
          </a:xfrm>
        </p:spPr>
        <p:txBody>
          <a:bodyPr/>
          <a:lstStyle/>
          <a:p>
            <a:r>
              <a:rPr lang="en-GB" sz="800" dirty="0">
                <a:solidFill>
                  <a:schemeClr val="tx1"/>
                </a:solidFill>
                <a:latin typeface="Futura"/>
              </a:rPr>
              <a:t>Caffe Nero- Gender Pay Report 2020</a:t>
            </a:r>
          </a:p>
        </p:txBody>
      </p:sp>
      <p:sp>
        <p:nvSpPr>
          <p:cNvPr id="5" name="TextBox 4">
            <a:extLst>
              <a:ext uri="{FF2B5EF4-FFF2-40B4-BE49-F238E27FC236}">
                <a16:creationId xmlns:a16="http://schemas.microsoft.com/office/drawing/2014/main" id="{8CFAB893-53F4-46DC-BE42-39C2FF587614}"/>
              </a:ext>
            </a:extLst>
          </p:cNvPr>
          <p:cNvSpPr txBox="1"/>
          <p:nvPr/>
        </p:nvSpPr>
        <p:spPr>
          <a:xfrm>
            <a:off x="751216" y="1385977"/>
            <a:ext cx="3849552" cy="461665"/>
          </a:xfrm>
          <a:prstGeom prst="rect">
            <a:avLst/>
          </a:prstGeom>
          <a:noFill/>
        </p:spPr>
        <p:txBody>
          <a:bodyPr wrap="square" rtlCol="0">
            <a:spAutoFit/>
          </a:bodyPr>
          <a:lstStyle/>
          <a:p>
            <a:r>
              <a:rPr lang="en-GB" sz="2400" b="1" dirty="0">
                <a:latin typeface="Futura"/>
              </a:rPr>
              <a:t>Our Results </a:t>
            </a:r>
          </a:p>
        </p:txBody>
      </p:sp>
      <p:pic>
        <p:nvPicPr>
          <p:cNvPr id="13" name="Picture 12">
            <a:extLst>
              <a:ext uri="{FF2B5EF4-FFF2-40B4-BE49-F238E27FC236}">
                <a16:creationId xmlns:a16="http://schemas.microsoft.com/office/drawing/2014/main" id="{64F2AB7C-F831-497F-8949-CC458176132A}"/>
              </a:ext>
            </a:extLst>
          </p:cNvPr>
          <p:cNvPicPr>
            <a:picLocks noChangeAspect="1"/>
          </p:cNvPicPr>
          <p:nvPr/>
        </p:nvPicPr>
        <p:blipFill rotWithShape="1">
          <a:blip r:embed="rId3"/>
          <a:srcRect t="40677"/>
          <a:stretch/>
        </p:blipFill>
        <p:spPr>
          <a:xfrm>
            <a:off x="1" y="6396335"/>
            <a:ext cx="12191999" cy="461665"/>
          </a:xfrm>
          <a:prstGeom prst="rect">
            <a:avLst/>
          </a:prstGeom>
        </p:spPr>
      </p:pic>
      <p:sp>
        <p:nvSpPr>
          <p:cNvPr id="17" name="Footer Placeholder 18">
            <a:extLst>
              <a:ext uri="{FF2B5EF4-FFF2-40B4-BE49-F238E27FC236}">
                <a16:creationId xmlns:a16="http://schemas.microsoft.com/office/drawing/2014/main" id="{50B5AB0F-A459-4DBB-9E6C-81D30E2D7D33}"/>
              </a:ext>
            </a:extLst>
          </p:cNvPr>
          <p:cNvSpPr txBox="1">
            <a:spLocks/>
          </p:cNvSpPr>
          <p:nvPr/>
        </p:nvSpPr>
        <p:spPr>
          <a:xfrm>
            <a:off x="3869508" y="6430508"/>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b="1" dirty="0">
                <a:solidFill>
                  <a:schemeClr val="tx1"/>
                </a:solidFill>
                <a:latin typeface="Futura"/>
              </a:rPr>
              <a:t>Coffee#1 - Gender Pay Report 2024</a:t>
            </a:r>
          </a:p>
        </p:txBody>
      </p:sp>
      <p:pic>
        <p:nvPicPr>
          <p:cNvPr id="11" name="Picture 10" descr="Logo&#10;&#10;Description automatically generated with medium confidence">
            <a:extLst>
              <a:ext uri="{FF2B5EF4-FFF2-40B4-BE49-F238E27FC236}">
                <a16:creationId xmlns:a16="http://schemas.microsoft.com/office/drawing/2014/main" id="{049E570A-C1A0-44C4-97E9-B30F5240462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52206" y="149091"/>
            <a:ext cx="4087586" cy="1218101"/>
          </a:xfrm>
          <a:prstGeom prst="rect">
            <a:avLst/>
          </a:prstGeom>
        </p:spPr>
      </p:pic>
      <p:graphicFrame>
        <p:nvGraphicFramePr>
          <p:cNvPr id="4" name="Table 3">
            <a:extLst>
              <a:ext uri="{FF2B5EF4-FFF2-40B4-BE49-F238E27FC236}">
                <a16:creationId xmlns:a16="http://schemas.microsoft.com/office/drawing/2014/main" id="{90425D03-3D1F-30CD-36E2-FA085AB13DB4}"/>
              </a:ext>
            </a:extLst>
          </p:cNvPr>
          <p:cNvGraphicFramePr>
            <a:graphicFrameLocks noGrp="1"/>
          </p:cNvGraphicFramePr>
          <p:nvPr>
            <p:extLst>
              <p:ext uri="{D42A27DB-BD31-4B8C-83A1-F6EECF244321}">
                <p14:modId xmlns:p14="http://schemas.microsoft.com/office/powerpoint/2010/main" val="2485565589"/>
              </p:ext>
            </p:extLst>
          </p:nvPr>
        </p:nvGraphicFramePr>
        <p:xfrm>
          <a:off x="236822" y="1922359"/>
          <a:ext cx="11742474" cy="4110852"/>
        </p:xfrm>
        <a:graphic>
          <a:graphicData uri="http://schemas.openxmlformats.org/drawingml/2006/table">
            <a:tbl>
              <a:tblPr firstRow="1" bandRow="1">
                <a:tableStyleId>{5C22544A-7EE6-4342-B048-85BDC9FD1C3A}</a:tableStyleId>
              </a:tblPr>
              <a:tblGrid>
                <a:gridCol w="5506573">
                  <a:extLst>
                    <a:ext uri="{9D8B030D-6E8A-4147-A177-3AD203B41FA5}">
                      <a16:colId xmlns:a16="http://schemas.microsoft.com/office/drawing/2014/main" val="2962194611"/>
                    </a:ext>
                  </a:extLst>
                </a:gridCol>
                <a:gridCol w="1239099">
                  <a:extLst>
                    <a:ext uri="{9D8B030D-6E8A-4147-A177-3AD203B41FA5}">
                      <a16:colId xmlns:a16="http://schemas.microsoft.com/office/drawing/2014/main" val="1435904046"/>
                    </a:ext>
                  </a:extLst>
                </a:gridCol>
                <a:gridCol w="1239099">
                  <a:extLst>
                    <a:ext uri="{9D8B030D-6E8A-4147-A177-3AD203B41FA5}">
                      <a16:colId xmlns:a16="http://schemas.microsoft.com/office/drawing/2014/main" val="1535999262"/>
                    </a:ext>
                  </a:extLst>
                </a:gridCol>
                <a:gridCol w="1225631">
                  <a:extLst>
                    <a:ext uri="{9D8B030D-6E8A-4147-A177-3AD203B41FA5}">
                      <a16:colId xmlns:a16="http://schemas.microsoft.com/office/drawing/2014/main" val="3831455393"/>
                    </a:ext>
                  </a:extLst>
                </a:gridCol>
                <a:gridCol w="1292973">
                  <a:extLst>
                    <a:ext uri="{9D8B030D-6E8A-4147-A177-3AD203B41FA5}">
                      <a16:colId xmlns:a16="http://schemas.microsoft.com/office/drawing/2014/main" val="2412896402"/>
                    </a:ext>
                  </a:extLst>
                </a:gridCol>
                <a:gridCol w="1239099">
                  <a:extLst>
                    <a:ext uri="{9D8B030D-6E8A-4147-A177-3AD203B41FA5}">
                      <a16:colId xmlns:a16="http://schemas.microsoft.com/office/drawing/2014/main" val="345605465"/>
                    </a:ext>
                  </a:extLst>
                </a:gridCol>
              </a:tblGrid>
              <a:tr h="578462">
                <a:tc>
                  <a:txBody>
                    <a:bodyPr/>
                    <a:lstStyle/>
                    <a:p>
                      <a:endParaRPr lang="en-GB" dirty="0">
                        <a:latin typeface="Century Gothic" panose="020B0502020202020204" pitchFamily="34" charset="0"/>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r>
                        <a:rPr lang="en-GB" dirty="0">
                          <a:solidFill>
                            <a:sysClr val="windowText" lastClr="000000"/>
                          </a:solidFill>
                          <a:latin typeface="Century Gothic" panose="020B0502020202020204" pitchFamily="34" charset="0"/>
                        </a:rPr>
                        <a:t>2020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r>
                        <a:rPr lang="en-GB" dirty="0">
                          <a:solidFill>
                            <a:sysClr val="windowText" lastClr="000000"/>
                          </a:solidFill>
                          <a:latin typeface="Century Gothic" panose="020B0502020202020204" pitchFamily="34" charset="0"/>
                        </a:rPr>
                        <a:t>2021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r>
                        <a:rPr lang="en-GB" dirty="0">
                          <a:solidFill>
                            <a:sysClr val="windowText" lastClr="000000"/>
                          </a:solidFill>
                          <a:latin typeface="Century Gothic" panose="020B0502020202020204" pitchFamily="34" charset="0"/>
                        </a:rPr>
                        <a:t>2022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r>
                        <a:rPr lang="en-GB" dirty="0">
                          <a:solidFill>
                            <a:sysClr val="windowText" lastClr="000000"/>
                          </a:solidFill>
                          <a:latin typeface="Century Gothic" panose="020B0502020202020204" pitchFamily="34" charset="0"/>
                        </a:rPr>
                        <a:t>2023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r>
                        <a:rPr lang="en-GB" dirty="0">
                          <a:solidFill>
                            <a:sysClr val="windowText" lastClr="000000"/>
                          </a:solidFill>
                          <a:latin typeface="Century Gothic" panose="020B0502020202020204" pitchFamily="34" charset="0"/>
                        </a:rPr>
                        <a:t>2024 (%)</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74431994"/>
                  </a:ext>
                </a:extLst>
              </a:tr>
              <a:tr h="578462">
                <a:tc>
                  <a:txBody>
                    <a:bodyPr/>
                    <a:lstStyle/>
                    <a:p>
                      <a:r>
                        <a:rPr lang="en-GB" dirty="0">
                          <a:latin typeface="Century Gothic" panose="020B0502020202020204" pitchFamily="34" charset="0"/>
                        </a:rPr>
                        <a:t>Gender pay gap as a mean average (%)</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latin typeface="Century Gothic" panose="020B0502020202020204" pitchFamily="34" charset="0"/>
                        </a:rPr>
                        <a:t>23.3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latin typeface="Century Gothic" panose="020B0502020202020204" pitchFamily="34" charset="0"/>
                        </a:rPr>
                        <a:t>14.2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latin typeface="Century Gothic" panose="020B0502020202020204" pitchFamily="34" charset="0"/>
                        </a:rPr>
                        <a:t>9.3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latin typeface="Century Gothic" panose="020B0502020202020204" pitchFamily="34" charset="0"/>
                        </a:rPr>
                        <a:t>-0.2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latin typeface="Century Gothic" panose="020B0502020202020204" pitchFamily="34" charset="0"/>
                        </a:rPr>
                        <a:t>4.70 </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12555448"/>
                  </a:ext>
                </a:extLst>
              </a:tr>
              <a:tr h="578462">
                <a:tc>
                  <a:txBody>
                    <a:bodyPr/>
                    <a:lstStyle/>
                    <a:p>
                      <a:r>
                        <a:rPr lang="en-GB" dirty="0">
                          <a:latin typeface="Century Gothic" panose="020B0502020202020204" pitchFamily="34" charset="0"/>
                        </a:rPr>
                        <a:t>Gender pay gap as a median average (%)</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latin typeface="Century Gothic" panose="020B0502020202020204" pitchFamily="34" charset="0"/>
                        </a:rPr>
                        <a:t>22.5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latin typeface="Century Gothic" panose="020B0502020202020204" pitchFamily="34" charset="0"/>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latin typeface="Century Gothic" panose="020B0502020202020204" pitchFamily="34" charset="0"/>
                        </a:rPr>
                        <a:t>1.2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latin typeface="Century Gothic" panose="020B0502020202020204" pitchFamily="34" charset="0"/>
                        </a:rPr>
                        <a:t>1.2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latin typeface="Century Gothic" panose="020B0502020202020204" pitchFamily="34" charset="0"/>
                        </a:rPr>
                        <a:t>0.34</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09685564"/>
                  </a:ext>
                </a:extLst>
              </a:tr>
              <a:tr h="578462">
                <a:tc>
                  <a:txBody>
                    <a:bodyPr/>
                    <a:lstStyle/>
                    <a:p>
                      <a:r>
                        <a:rPr lang="en-GB" dirty="0">
                          <a:latin typeface="Century Gothic" panose="020B0502020202020204" pitchFamily="34" charset="0"/>
                        </a:rPr>
                        <a:t>Gender bonus pay gap as a mean average (%)</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latin typeface="Century Gothic" panose="020B0502020202020204" pitchFamily="34" charset="0"/>
                        </a:rPr>
                        <a:t>19.1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latin typeface="Century Gothic" panose="020B0502020202020204" pitchFamily="34" charset="0"/>
                        </a:rPr>
                        <a:t>27.6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latin typeface="Century Gothic" panose="020B0502020202020204" pitchFamily="34" charset="0"/>
                        </a:rPr>
                        <a:t>45.1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latin typeface="Century Gothic" panose="020B0502020202020204" pitchFamily="34" charset="0"/>
                        </a:rPr>
                        <a:t>75.4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latin typeface="Century Gothic" panose="020B0502020202020204" pitchFamily="34" charset="0"/>
                        </a:rPr>
                        <a:t>76.15</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64513638"/>
                  </a:ext>
                </a:extLst>
              </a:tr>
              <a:tr h="578462">
                <a:tc>
                  <a:txBody>
                    <a:bodyPr/>
                    <a:lstStyle/>
                    <a:p>
                      <a:r>
                        <a:rPr lang="en-GB" dirty="0">
                          <a:latin typeface="Century Gothic" panose="020B0502020202020204" pitchFamily="34" charset="0"/>
                        </a:rPr>
                        <a:t>Gender bonus pay gap as a median average (%)</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latin typeface="Century Gothic" panose="020B0502020202020204" pitchFamily="34" charset="0"/>
                        </a:rPr>
                        <a:t>13.1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latin typeface="Century Gothic" panose="020B0502020202020204" pitchFamily="34" charset="0"/>
                        </a:rPr>
                        <a:t>4.1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latin typeface="Century Gothic" panose="020B0502020202020204" pitchFamily="34" charset="0"/>
                        </a:rPr>
                        <a:t>16.0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latin typeface="Century Gothic" panose="020B0502020202020204" pitchFamily="34" charset="0"/>
                        </a:rPr>
                        <a:t>92.6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latin typeface="Century Gothic" panose="020B0502020202020204" pitchFamily="34" charset="0"/>
                        </a:rPr>
                        <a:t>19.33</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66960063"/>
                  </a:ext>
                </a:extLst>
              </a:tr>
              <a:tr h="578462">
                <a:tc>
                  <a:txBody>
                    <a:bodyPr/>
                    <a:lstStyle/>
                    <a:p>
                      <a:r>
                        <a:rPr lang="en-GB" dirty="0">
                          <a:latin typeface="Century Gothic" panose="020B0502020202020204" pitchFamily="34" charset="0"/>
                        </a:rPr>
                        <a:t>Proportion of males receiving bonus (%)</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latin typeface="Century Gothic" panose="020B0502020202020204" pitchFamily="34" charset="0"/>
                        </a:rPr>
                        <a:t>19.6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latin typeface="Century Gothic" panose="020B0502020202020204" pitchFamily="34" charset="0"/>
                        </a:rPr>
                        <a:t>16.3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latin typeface="Century Gothic" panose="020B0502020202020204" pitchFamily="34" charset="0"/>
                        </a:rPr>
                        <a:t>66.9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latin typeface="Century Gothic" panose="020B0502020202020204" pitchFamily="34" charset="0"/>
                        </a:rPr>
                        <a:t>51.1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latin typeface="Century Gothic" panose="020B0502020202020204" pitchFamily="34" charset="0"/>
                        </a:rPr>
                        <a:t>45.26</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25317408"/>
                  </a:ext>
                </a:extLst>
              </a:tr>
              <a:tr h="578462">
                <a:tc>
                  <a:txBody>
                    <a:bodyPr/>
                    <a:lstStyle/>
                    <a:p>
                      <a:r>
                        <a:rPr lang="en-GB" dirty="0">
                          <a:latin typeface="Century Gothic" panose="020B0502020202020204" pitchFamily="34" charset="0"/>
                        </a:rPr>
                        <a:t>Proportion of females receiving bonus (%)</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r>
                        <a:rPr lang="en-GB" dirty="0">
                          <a:latin typeface="Century Gothic" panose="020B0502020202020204" pitchFamily="34" charset="0"/>
                        </a:rPr>
                        <a:t>13.2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r>
                        <a:rPr lang="en-GB" dirty="0">
                          <a:latin typeface="Century Gothic" panose="020B0502020202020204" pitchFamily="34" charset="0"/>
                        </a:rPr>
                        <a:t>11.6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r>
                        <a:rPr lang="en-GB" dirty="0">
                          <a:latin typeface="Century Gothic" panose="020B0502020202020204" pitchFamily="34" charset="0"/>
                        </a:rPr>
                        <a:t>68.0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r>
                        <a:rPr lang="en-GB" dirty="0">
                          <a:latin typeface="Century Gothic" panose="020B0502020202020204" pitchFamily="34" charset="0"/>
                        </a:rPr>
                        <a:t>45.9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r>
                        <a:rPr lang="en-GB" dirty="0">
                          <a:latin typeface="Century Gothic" panose="020B0502020202020204" pitchFamily="34" charset="0"/>
                        </a:rPr>
                        <a:t>50.45</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364386863"/>
                  </a:ext>
                </a:extLst>
              </a:tr>
            </a:tbl>
          </a:graphicData>
        </a:graphic>
      </p:graphicFrame>
    </p:spTree>
    <p:extLst>
      <p:ext uri="{BB962C8B-B14F-4D97-AF65-F5344CB8AC3E}">
        <p14:creationId xmlns:p14="http://schemas.microsoft.com/office/powerpoint/2010/main" val="36855687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chemeClr val="bg1"/>
                </a:solidFill>
                <a:latin typeface="Century Gothic" panose="020B0502020202020204" pitchFamily="34" charset="0"/>
                <a:cs typeface="Aharoni" panose="02010803020104030203" pitchFamily="2" charset="-79"/>
              </a:rPr>
              <a:t>OUR RESULTS </a:t>
            </a:r>
          </a:p>
        </p:txBody>
      </p:sp>
      <p:sp>
        <p:nvSpPr>
          <p:cNvPr id="8" name="Text Placeholder 7">
            <a:extLst>
              <a:ext uri="{FF2B5EF4-FFF2-40B4-BE49-F238E27FC236}">
                <a16:creationId xmlns:a16="http://schemas.microsoft.com/office/drawing/2014/main" id="{64021ED1-6B7D-4D2C-B2FB-5BC65FFFE473}"/>
              </a:ext>
            </a:extLst>
          </p:cNvPr>
          <p:cNvSpPr>
            <a:spLocks noGrp="1"/>
          </p:cNvSpPr>
          <p:nvPr>
            <p:ph type="body" idx="1"/>
          </p:nvPr>
        </p:nvSpPr>
        <p:spPr>
          <a:xfrm>
            <a:off x="479767" y="1690688"/>
            <a:ext cx="5157787" cy="904095"/>
          </a:xfrm>
        </p:spPr>
        <p:txBody>
          <a:bodyPr>
            <a:normAutofit fontScale="85000" lnSpcReduction="10000"/>
          </a:bodyPr>
          <a:lstStyle/>
          <a:p>
            <a:pPr>
              <a:spcBef>
                <a:spcPts val="600"/>
              </a:spcBef>
            </a:pPr>
            <a:r>
              <a:rPr lang="en-GB" sz="2200" dirty="0">
                <a:latin typeface="Century Gothic" panose="020B0502020202020204" pitchFamily="34" charset="0"/>
              </a:rPr>
              <a:t>Gender pay gap as a mean average</a:t>
            </a:r>
          </a:p>
          <a:p>
            <a:pPr>
              <a:spcBef>
                <a:spcPts val="600"/>
              </a:spcBef>
            </a:pPr>
            <a:r>
              <a:rPr lang="en-GB" sz="1700" b="0" i="1" dirty="0">
                <a:latin typeface="Century Gothic" panose="020B0502020202020204" pitchFamily="34" charset="0"/>
              </a:rPr>
              <a:t>The difference in pay between our total wage spend-per-woman and our total wage spend-per man.</a:t>
            </a:r>
          </a:p>
          <a:p>
            <a:endParaRPr lang="en-GB" dirty="0">
              <a:latin typeface="Century Gothic" panose="020B0502020202020204" pitchFamily="34" charset="0"/>
            </a:endParaRPr>
          </a:p>
        </p:txBody>
      </p:sp>
      <p:pic>
        <p:nvPicPr>
          <p:cNvPr id="20" name="Content Placeholder 19" descr="Group with solid fill">
            <a:extLst>
              <a:ext uri="{FF2B5EF4-FFF2-40B4-BE49-F238E27FC236}">
                <a16:creationId xmlns:a16="http://schemas.microsoft.com/office/drawing/2014/main" id="{A50852B8-2525-4A17-99B7-AE941D2FE2BC}"/>
              </a:ext>
            </a:extLst>
          </p:cNvPr>
          <p:cNvPicPr>
            <a:picLocks noGrp="1" noChangeAspect="1"/>
          </p:cNvPicPr>
          <p:nvPr>
            <p:ph sz="half" idx="2"/>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92383" y="2206869"/>
            <a:ext cx="1465359" cy="1465359"/>
          </a:xfrm>
        </p:spPr>
      </p:pic>
      <p:pic>
        <p:nvPicPr>
          <p:cNvPr id="26" name="Content Placeholder 25" descr="Gender with solid fill">
            <a:extLst>
              <a:ext uri="{FF2B5EF4-FFF2-40B4-BE49-F238E27FC236}">
                <a16:creationId xmlns:a16="http://schemas.microsoft.com/office/drawing/2014/main" id="{E9D88E2A-3205-4A50-9BA9-109B936F9CE4}"/>
              </a:ext>
            </a:extLst>
          </p:cNvPr>
          <p:cNvPicPr>
            <a:picLocks noGrp="1" noChangeAspect="1"/>
          </p:cNvPicPr>
          <p:nvPr>
            <p:ph sz="quarter" idx="4"/>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290072" y="2396971"/>
            <a:ext cx="1110939" cy="1110939"/>
          </a:xfrm>
        </p:spPr>
      </p:pic>
      <p:sp>
        <p:nvSpPr>
          <p:cNvPr id="12" name="Footer Placeholder 18">
            <a:extLst>
              <a:ext uri="{FF2B5EF4-FFF2-40B4-BE49-F238E27FC236}">
                <a16:creationId xmlns:a16="http://schemas.microsoft.com/office/drawing/2014/main" id="{9A5E18A7-9979-454F-81B5-0342F6E68FF2}"/>
              </a:ext>
            </a:extLst>
          </p:cNvPr>
          <p:cNvSpPr>
            <a:spLocks noGrp="1"/>
          </p:cNvSpPr>
          <p:nvPr>
            <p:ph type="ftr" sz="quarter" idx="11"/>
          </p:nvPr>
        </p:nvSpPr>
        <p:spPr/>
        <p:txBody>
          <a:bodyPr/>
          <a:lstStyle/>
          <a:p>
            <a:r>
              <a:rPr lang="en-GB" sz="800" dirty="0">
                <a:solidFill>
                  <a:schemeClr val="tx1"/>
                </a:solidFill>
                <a:latin typeface="Century Gothic" panose="020B0502020202020204" pitchFamily="34" charset="0"/>
              </a:rPr>
              <a:t>Caffe Nero- Gender Pay Report 2020</a:t>
            </a:r>
          </a:p>
        </p:txBody>
      </p:sp>
      <p:pic>
        <p:nvPicPr>
          <p:cNvPr id="3" name="Picture 2">
            <a:extLst>
              <a:ext uri="{FF2B5EF4-FFF2-40B4-BE49-F238E27FC236}">
                <a16:creationId xmlns:a16="http://schemas.microsoft.com/office/drawing/2014/main" id="{C45D2178-A934-43C4-A525-414FC60706D2}"/>
              </a:ext>
            </a:extLst>
          </p:cNvPr>
          <p:cNvPicPr>
            <a:picLocks noChangeAspect="1"/>
          </p:cNvPicPr>
          <p:nvPr/>
        </p:nvPicPr>
        <p:blipFill>
          <a:blip r:embed="rId6"/>
          <a:stretch>
            <a:fillRect/>
          </a:stretch>
        </p:blipFill>
        <p:spPr>
          <a:xfrm>
            <a:off x="-20088" y="-39695"/>
            <a:ext cx="12192000" cy="1325563"/>
          </a:xfrm>
          <a:prstGeom prst="rect">
            <a:avLst/>
          </a:prstGeom>
        </p:spPr>
      </p:pic>
      <p:sp>
        <p:nvSpPr>
          <p:cNvPr id="14" name="Text Placeholder 7">
            <a:extLst>
              <a:ext uri="{FF2B5EF4-FFF2-40B4-BE49-F238E27FC236}">
                <a16:creationId xmlns:a16="http://schemas.microsoft.com/office/drawing/2014/main" id="{5E7187AE-74CA-479D-94D0-9AB0E99CDEB3}"/>
              </a:ext>
            </a:extLst>
          </p:cNvPr>
          <p:cNvSpPr>
            <a:spLocks noGrp="1"/>
          </p:cNvSpPr>
          <p:nvPr>
            <p:ph type="body" sz="quarter" idx="3"/>
          </p:nvPr>
        </p:nvSpPr>
        <p:spPr>
          <a:xfrm>
            <a:off x="6172200" y="1794914"/>
            <a:ext cx="5183188" cy="823912"/>
          </a:xfrm>
        </p:spPr>
        <p:txBody>
          <a:bodyPr>
            <a:normAutofit fontScale="85000" lnSpcReduction="10000"/>
          </a:bodyPr>
          <a:lstStyle/>
          <a:p>
            <a:pPr>
              <a:spcBef>
                <a:spcPts val="600"/>
              </a:spcBef>
            </a:pPr>
            <a:r>
              <a:rPr lang="en-GB" dirty="0">
                <a:latin typeface="Century Gothic" panose="020B0502020202020204" pitchFamily="34" charset="0"/>
              </a:rPr>
              <a:t>Gender pay gap as a median average</a:t>
            </a:r>
          </a:p>
          <a:p>
            <a:pPr>
              <a:spcBef>
                <a:spcPts val="600"/>
              </a:spcBef>
            </a:pPr>
            <a:r>
              <a:rPr lang="en-GB" sz="1700" b="0" i="1" dirty="0">
                <a:latin typeface="Century Gothic" panose="020B0502020202020204" pitchFamily="34" charset="0"/>
              </a:rPr>
              <a:t>The difference in pay between the middle-ranking woman and the middle-ranking man.</a:t>
            </a:r>
          </a:p>
          <a:p>
            <a:endParaRPr lang="en-GB" dirty="0">
              <a:latin typeface="Century Gothic" panose="020B0502020202020204" pitchFamily="34" charset="0"/>
            </a:endParaRPr>
          </a:p>
        </p:txBody>
      </p:sp>
      <p:pic>
        <p:nvPicPr>
          <p:cNvPr id="16" name="Picture 15">
            <a:extLst>
              <a:ext uri="{FF2B5EF4-FFF2-40B4-BE49-F238E27FC236}">
                <a16:creationId xmlns:a16="http://schemas.microsoft.com/office/drawing/2014/main" id="{AB79E4E5-D5C9-4D65-B3D2-5A0726F78FD6}"/>
              </a:ext>
            </a:extLst>
          </p:cNvPr>
          <p:cNvPicPr>
            <a:picLocks noChangeAspect="1"/>
          </p:cNvPicPr>
          <p:nvPr/>
        </p:nvPicPr>
        <p:blipFill rotWithShape="1">
          <a:blip r:embed="rId7"/>
          <a:srcRect t="40677"/>
          <a:stretch/>
        </p:blipFill>
        <p:spPr>
          <a:xfrm>
            <a:off x="1" y="6430508"/>
            <a:ext cx="12191999" cy="427492"/>
          </a:xfrm>
          <a:prstGeom prst="rect">
            <a:avLst/>
          </a:prstGeom>
        </p:spPr>
      </p:pic>
      <p:sp>
        <p:nvSpPr>
          <p:cNvPr id="23" name="Arrow: Left 22">
            <a:extLst>
              <a:ext uri="{FF2B5EF4-FFF2-40B4-BE49-F238E27FC236}">
                <a16:creationId xmlns:a16="http://schemas.microsoft.com/office/drawing/2014/main" id="{98FF5B40-EB9E-4277-9F60-2AE197674EA2}"/>
              </a:ext>
            </a:extLst>
          </p:cNvPr>
          <p:cNvSpPr/>
          <p:nvPr/>
        </p:nvSpPr>
        <p:spPr>
          <a:xfrm>
            <a:off x="2231571" y="2331538"/>
            <a:ext cx="1438991" cy="1167727"/>
          </a:xfrm>
          <a:prstGeom prst="leftArrow">
            <a:avLst/>
          </a:prstGeom>
          <a:gradFill flip="none" rotWithShape="1">
            <a:gsLst>
              <a:gs pos="0">
                <a:schemeClr val="accent6">
                  <a:lumMod val="20000"/>
                  <a:lumOff val="80000"/>
                  <a:shade val="30000"/>
                  <a:satMod val="115000"/>
                </a:schemeClr>
              </a:gs>
              <a:gs pos="50000">
                <a:schemeClr val="accent6">
                  <a:lumMod val="20000"/>
                  <a:lumOff val="80000"/>
                  <a:shade val="67500"/>
                  <a:satMod val="115000"/>
                </a:schemeClr>
              </a:gs>
              <a:gs pos="100000">
                <a:schemeClr val="accent6">
                  <a:lumMod val="20000"/>
                  <a:lumOff val="80000"/>
                  <a:shade val="100000"/>
                  <a:satMod val="115000"/>
                </a:schemeClr>
              </a:gs>
            </a:gsLst>
            <a:lin ang="81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entury Gothic" panose="020B0502020202020204" pitchFamily="34" charset="0"/>
            </a:endParaRPr>
          </a:p>
        </p:txBody>
      </p:sp>
      <p:sp>
        <p:nvSpPr>
          <p:cNvPr id="24" name="TextBox 23">
            <a:extLst>
              <a:ext uri="{FF2B5EF4-FFF2-40B4-BE49-F238E27FC236}">
                <a16:creationId xmlns:a16="http://schemas.microsoft.com/office/drawing/2014/main" id="{74670BAD-1E85-4905-A886-C5EEE94F3F1B}"/>
              </a:ext>
            </a:extLst>
          </p:cNvPr>
          <p:cNvSpPr txBox="1"/>
          <p:nvPr/>
        </p:nvSpPr>
        <p:spPr>
          <a:xfrm>
            <a:off x="2451294" y="2707016"/>
            <a:ext cx="1273169" cy="461665"/>
          </a:xfrm>
          <a:prstGeom prst="rect">
            <a:avLst/>
          </a:prstGeom>
          <a:noFill/>
        </p:spPr>
        <p:txBody>
          <a:bodyPr wrap="square" rtlCol="0">
            <a:spAutoFit/>
          </a:bodyPr>
          <a:lstStyle/>
          <a:p>
            <a:pPr algn="ctr"/>
            <a:r>
              <a:rPr lang="en-GB" sz="2400" b="1" dirty="0">
                <a:latin typeface="Century Gothic" panose="020B0502020202020204" pitchFamily="34" charset="0"/>
              </a:rPr>
              <a:t>4.70%</a:t>
            </a:r>
          </a:p>
        </p:txBody>
      </p:sp>
      <p:sp>
        <p:nvSpPr>
          <p:cNvPr id="27" name="Arrow: Left 26">
            <a:extLst>
              <a:ext uri="{FF2B5EF4-FFF2-40B4-BE49-F238E27FC236}">
                <a16:creationId xmlns:a16="http://schemas.microsoft.com/office/drawing/2014/main" id="{B7F354A1-2426-4700-9E0B-77818ACA833B}"/>
              </a:ext>
            </a:extLst>
          </p:cNvPr>
          <p:cNvSpPr/>
          <p:nvPr/>
        </p:nvSpPr>
        <p:spPr>
          <a:xfrm>
            <a:off x="7984308" y="2354290"/>
            <a:ext cx="1491924" cy="1152245"/>
          </a:xfrm>
          <a:prstGeom prst="leftArrow">
            <a:avLst/>
          </a:prstGeom>
          <a:gradFill flip="none" rotWithShape="1">
            <a:gsLst>
              <a:gs pos="0">
                <a:schemeClr val="accent6">
                  <a:lumMod val="20000"/>
                  <a:lumOff val="80000"/>
                  <a:shade val="30000"/>
                  <a:satMod val="115000"/>
                </a:schemeClr>
              </a:gs>
              <a:gs pos="50000">
                <a:schemeClr val="accent6">
                  <a:lumMod val="20000"/>
                  <a:lumOff val="80000"/>
                  <a:shade val="67500"/>
                  <a:satMod val="115000"/>
                </a:schemeClr>
              </a:gs>
              <a:gs pos="100000">
                <a:schemeClr val="accent6">
                  <a:lumMod val="20000"/>
                  <a:lumOff val="80000"/>
                  <a:shade val="100000"/>
                  <a:satMod val="115000"/>
                </a:schemeClr>
              </a:gs>
            </a:gsLst>
            <a:lin ang="81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entury Gothic" panose="020B0502020202020204" pitchFamily="34" charset="0"/>
            </a:endParaRPr>
          </a:p>
        </p:txBody>
      </p:sp>
      <p:sp>
        <p:nvSpPr>
          <p:cNvPr id="28" name="TextBox 27">
            <a:extLst>
              <a:ext uri="{FF2B5EF4-FFF2-40B4-BE49-F238E27FC236}">
                <a16:creationId xmlns:a16="http://schemas.microsoft.com/office/drawing/2014/main" id="{78A79C54-D638-4466-83CD-3FC6B005A4AB}"/>
              </a:ext>
            </a:extLst>
          </p:cNvPr>
          <p:cNvSpPr txBox="1"/>
          <p:nvPr/>
        </p:nvSpPr>
        <p:spPr>
          <a:xfrm>
            <a:off x="8457641" y="2684778"/>
            <a:ext cx="1070479" cy="461665"/>
          </a:xfrm>
          <a:prstGeom prst="rect">
            <a:avLst/>
          </a:prstGeom>
          <a:noFill/>
        </p:spPr>
        <p:txBody>
          <a:bodyPr wrap="square" rtlCol="0">
            <a:spAutoFit/>
          </a:bodyPr>
          <a:lstStyle/>
          <a:p>
            <a:pPr algn="ctr"/>
            <a:r>
              <a:rPr lang="en-GB" sz="2400" b="1" dirty="0">
                <a:latin typeface="Century Gothic" panose="020B0502020202020204" pitchFamily="34" charset="0"/>
              </a:rPr>
              <a:t>0.34%</a:t>
            </a:r>
          </a:p>
        </p:txBody>
      </p:sp>
      <p:sp>
        <p:nvSpPr>
          <p:cNvPr id="30" name="TextBox 29">
            <a:extLst>
              <a:ext uri="{FF2B5EF4-FFF2-40B4-BE49-F238E27FC236}">
                <a16:creationId xmlns:a16="http://schemas.microsoft.com/office/drawing/2014/main" id="{F8CB7B61-DC7F-4940-B4B1-2E8B10B9072A}"/>
              </a:ext>
            </a:extLst>
          </p:cNvPr>
          <p:cNvSpPr txBox="1"/>
          <p:nvPr/>
        </p:nvSpPr>
        <p:spPr>
          <a:xfrm>
            <a:off x="479767" y="3638968"/>
            <a:ext cx="6096000" cy="369332"/>
          </a:xfrm>
          <a:prstGeom prst="rect">
            <a:avLst/>
          </a:prstGeom>
          <a:noFill/>
        </p:spPr>
        <p:txBody>
          <a:bodyPr wrap="square">
            <a:spAutoFit/>
          </a:bodyPr>
          <a:lstStyle/>
          <a:p>
            <a:r>
              <a:rPr lang="en-GB" sz="1800" dirty="0">
                <a:solidFill>
                  <a:schemeClr val="bg1"/>
                </a:solidFill>
                <a:latin typeface="Century Gothic" panose="020B0502020202020204" pitchFamily="34" charset="0"/>
                <a:cs typeface="Aharoni" panose="02010803020104030203" pitchFamily="2" charset="-79"/>
              </a:rPr>
              <a:t>MEAN BONUS PAY GAP</a:t>
            </a:r>
          </a:p>
        </p:txBody>
      </p:sp>
      <p:sp>
        <p:nvSpPr>
          <p:cNvPr id="32" name="TextBox 31">
            <a:extLst>
              <a:ext uri="{FF2B5EF4-FFF2-40B4-BE49-F238E27FC236}">
                <a16:creationId xmlns:a16="http://schemas.microsoft.com/office/drawing/2014/main" id="{C8180E68-82F7-45F1-97E8-725D48BB2B93}"/>
              </a:ext>
            </a:extLst>
          </p:cNvPr>
          <p:cNvSpPr txBox="1"/>
          <p:nvPr/>
        </p:nvSpPr>
        <p:spPr>
          <a:xfrm>
            <a:off x="479767" y="3886353"/>
            <a:ext cx="5322319" cy="1184940"/>
          </a:xfrm>
          <a:prstGeom prst="rect">
            <a:avLst/>
          </a:prstGeom>
          <a:noFill/>
        </p:spPr>
        <p:txBody>
          <a:bodyPr wrap="square">
            <a:spAutoFit/>
          </a:bodyPr>
          <a:lstStyle/>
          <a:p>
            <a:pPr>
              <a:spcBef>
                <a:spcPts val="600"/>
              </a:spcBef>
            </a:pPr>
            <a:r>
              <a:rPr lang="en-GB" sz="1900" b="1" dirty="0">
                <a:latin typeface="Century Gothic" panose="020B0502020202020204" pitchFamily="34" charset="0"/>
              </a:rPr>
              <a:t>Gender bonus pay gap as a mean average</a:t>
            </a:r>
          </a:p>
          <a:p>
            <a:pPr>
              <a:spcBef>
                <a:spcPts val="600"/>
              </a:spcBef>
            </a:pPr>
            <a:r>
              <a:rPr lang="en-GB" sz="1400" i="1" dirty="0">
                <a:latin typeface="Century Gothic" panose="020B0502020202020204" pitchFamily="34" charset="0"/>
              </a:rPr>
              <a:t>The difference in bonus between our total bonus paid-per-woman and total bonus paid-per-man</a:t>
            </a:r>
          </a:p>
          <a:p>
            <a:endParaRPr lang="en-GB" sz="1900" b="1" dirty="0">
              <a:latin typeface="Century Gothic" panose="020B0502020202020204" pitchFamily="34" charset="0"/>
            </a:endParaRPr>
          </a:p>
        </p:txBody>
      </p:sp>
      <p:sp>
        <p:nvSpPr>
          <p:cNvPr id="33" name="TextBox 32">
            <a:extLst>
              <a:ext uri="{FF2B5EF4-FFF2-40B4-BE49-F238E27FC236}">
                <a16:creationId xmlns:a16="http://schemas.microsoft.com/office/drawing/2014/main" id="{A16D8F3B-94D4-46D9-84A3-D64AB5812B4D}"/>
              </a:ext>
            </a:extLst>
          </p:cNvPr>
          <p:cNvSpPr txBox="1"/>
          <p:nvPr/>
        </p:nvSpPr>
        <p:spPr>
          <a:xfrm>
            <a:off x="6075912" y="3874868"/>
            <a:ext cx="5636315" cy="1184940"/>
          </a:xfrm>
          <a:prstGeom prst="rect">
            <a:avLst/>
          </a:prstGeom>
          <a:noFill/>
        </p:spPr>
        <p:txBody>
          <a:bodyPr wrap="square">
            <a:spAutoFit/>
          </a:bodyPr>
          <a:lstStyle/>
          <a:p>
            <a:pPr>
              <a:spcBef>
                <a:spcPts val="600"/>
              </a:spcBef>
            </a:pPr>
            <a:r>
              <a:rPr lang="en-GB" sz="1900" b="1" dirty="0">
                <a:latin typeface="Century Gothic" panose="020B0502020202020204" pitchFamily="34" charset="0"/>
              </a:rPr>
              <a:t>Gender bonus pay gap as a median average</a:t>
            </a:r>
            <a:endParaRPr lang="en-GB" sz="1400" i="1" dirty="0">
              <a:latin typeface="Century Gothic" panose="020B0502020202020204" pitchFamily="34" charset="0"/>
            </a:endParaRPr>
          </a:p>
          <a:p>
            <a:pPr>
              <a:spcBef>
                <a:spcPts val="600"/>
              </a:spcBef>
            </a:pPr>
            <a:r>
              <a:rPr lang="en-GB" sz="1400" i="1" dirty="0">
                <a:latin typeface="Century Gothic" panose="020B0502020202020204" pitchFamily="34" charset="0"/>
              </a:rPr>
              <a:t>The difference in bonus pay between the middle-ranking woman and the middle-ranking man.</a:t>
            </a:r>
          </a:p>
          <a:p>
            <a:endParaRPr lang="en-GB" sz="1900" b="1" dirty="0">
              <a:latin typeface="Century Gothic" panose="020B0502020202020204" pitchFamily="34" charset="0"/>
            </a:endParaRPr>
          </a:p>
        </p:txBody>
      </p:sp>
      <p:cxnSp>
        <p:nvCxnSpPr>
          <p:cNvPr id="35" name="Straight Connector 34">
            <a:extLst>
              <a:ext uri="{FF2B5EF4-FFF2-40B4-BE49-F238E27FC236}">
                <a16:creationId xmlns:a16="http://schemas.microsoft.com/office/drawing/2014/main" id="{4995E81C-1602-4A25-B1F2-98B4B2F4D261}"/>
              </a:ext>
            </a:extLst>
          </p:cNvPr>
          <p:cNvCxnSpPr/>
          <p:nvPr/>
        </p:nvCxnSpPr>
        <p:spPr>
          <a:xfrm>
            <a:off x="5802086" y="1469571"/>
            <a:ext cx="0" cy="488677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32C9C288-CAA7-4C33-87F6-7A336B30F4AC}"/>
              </a:ext>
            </a:extLst>
          </p:cNvPr>
          <p:cNvCxnSpPr>
            <a:cxnSpLocks/>
          </p:cNvCxnSpPr>
          <p:nvPr/>
        </p:nvCxnSpPr>
        <p:spPr>
          <a:xfrm>
            <a:off x="479767" y="3604088"/>
            <a:ext cx="11232466" cy="1761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Arrow: Left 39">
            <a:extLst>
              <a:ext uri="{FF2B5EF4-FFF2-40B4-BE49-F238E27FC236}">
                <a16:creationId xmlns:a16="http://schemas.microsoft.com/office/drawing/2014/main" id="{BD4197A3-B524-4345-8CB4-C3A052020B4B}"/>
              </a:ext>
            </a:extLst>
          </p:cNvPr>
          <p:cNvSpPr/>
          <p:nvPr/>
        </p:nvSpPr>
        <p:spPr>
          <a:xfrm>
            <a:off x="2231571" y="4861296"/>
            <a:ext cx="1388291" cy="1200880"/>
          </a:xfrm>
          <a:prstGeom prst="leftArrow">
            <a:avLst/>
          </a:prstGeom>
          <a:gradFill flip="none" rotWithShape="1">
            <a:gsLst>
              <a:gs pos="0">
                <a:schemeClr val="accent6">
                  <a:lumMod val="20000"/>
                  <a:lumOff val="80000"/>
                  <a:shade val="30000"/>
                  <a:satMod val="115000"/>
                </a:schemeClr>
              </a:gs>
              <a:gs pos="50000">
                <a:schemeClr val="accent6">
                  <a:lumMod val="20000"/>
                  <a:lumOff val="80000"/>
                  <a:shade val="67500"/>
                  <a:satMod val="115000"/>
                </a:schemeClr>
              </a:gs>
              <a:gs pos="100000">
                <a:schemeClr val="accent6">
                  <a:lumMod val="20000"/>
                  <a:lumOff val="80000"/>
                  <a:shade val="100000"/>
                  <a:satMod val="115000"/>
                </a:schemeClr>
              </a:gs>
            </a:gsLst>
            <a:lin ang="81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entury Gothic" panose="020B0502020202020204" pitchFamily="34" charset="0"/>
            </a:endParaRPr>
          </a:p>
        </p:txBody>
      </p:sp>
      <p:sp>
        <p:nvSpPr>
          <p:cNvPr id="41" name="Arrow: Left 40">
            <a:extLst>
              <a:ext uri="{FF2B5EF4-FFF2-40B4-BE49-F238E27FC236}">
                <a16:creationId xmlns:a16="http://schemas.microsoft.com/office/drawing/2014/main" id="{7FDF99E0-CD55-472A-8481-B9715468F6E8}"/>
              </a:ext>
            </a:extLst>
          </p:cNvPr>
          <p:cNvSpPr/>
          <p:nvPr/>
        </p:nvSpPr>
        <p:spPr>
          <a:xfrm>
            <a:off x="8006944" y="4814124"/>
            <a:ext cx="1452742" cy="1248052"/>
          </a:xfrm>
          <a:prstGeom prst="leftArrow">
            <a:avLst/>
          </a:prstGeom>
          <a:gradFill flip="none" rotWithShape="1">
            <a:gsLst>
              <a:gs pos="0">
                <a:schemeClr val="accent6">
                  <a:lumMod val="20000"/>
                  <a:lumOff val="80000"/>
                  <a:shade val="30000"/>
                  <a:satMod val="115000"/>
                </a:schemeClr>
              </a:gs>
              <a:gs pos="50000">
                <a:schemeClr val="accent6">
                  <a:lumMod val="20000"/>
                  <a:lumOff val="80000"/>
                  <a:shade val="67500"/>
                  <a:satMod val="115000"/>
                </a:schemeClr>
              </a:gs>
              <a:gs pos="100000">
                <a:schemeClr val="accent6">
                  <a:lumMod val="20000"/>
                  <a:lumOff val="80000"/>
                  <a:shade val="100000"/>
                  <a:satMod val="115000"/>
                </a:schemeClr>
              </a:gs>
            </a:gsLst>
            <a:lin ang="81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entury Gothic" panose="020B0502020202020204" pitchFamily="34" charset="0"/>
            </a:endParaRPr>
          </a:p>
        </p:txBody>
      </p:sp>
      <p:pic>
        <p:nvPicPr>
          <p:cNvPr id="42" name="Content Placeholder 19" descr="Group with solid fill">
            <a:extLst>
              <a:ext uri="{FF2B5EF4-FFF2-40B4-BE49-F238E27FC236}">
                <a16:creationId xmlns:a16="http://schemas.microsoft.com/office/drawing/2014/main" id="{B48BAF72-EA25-42C8-B13D-F3CEE4B91AE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92383" y="4767571"/>
            <a:ext cx="1471017" cy="1471017"/>
          </a:xfrm>
          <a:prstGeom prst="rect">
            <a:avLst/>
          </a:prstGeom>
        </p:spPr>
      </p:pic>
      <p:pic>
        <p:nvPicPr>
          <p:cNvPr id="43" name="Content Placeholder 25" descr="Gender with solid fill">
            <a:extLst>
              <a:ext uri="{FF2B5EF4-FFF2-40B4-BE49-F238E27FC236}">
                <a16:creationId xmlns:a16="http://schemas.microsoft.com/office/drawing/2014/main" id="{34560D7E-5868-4156-8971-1ABDE69B2F7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305300" y="4935599"/>
            <a:ext cx="1127907" cy="1127907"/>
          </a:xfrm>
          <a:prstGeom prst="rect">
            <a:avLst/>
          </a:prstGeom>
        </p:spPr>
      </p:pic>
      <p:sp>
        <p:nvSpPr>
          <p:cNvPr id="44" name="TextBox 43">
            <a:extLst>
              <a:ext uri="{FF2B5EF4-FFF2-40B4-BE49-F238E27FC236}">
                <a16:creationId xmlns:a16="http://schemas.microsoft.com/office/drawing/2014/main" id="{7BF50221-2C58-4B20-BA2F-03804919B8FA}"/>
              </a:ext>
            </a:extLst>
          </p:cNvPr>
          <p:cNvSpPr txBox="1"/>
          <p:nvPr/>
        </p:nvSpPr>
        <p:spPr>
          <a:xfrm>
            <a:off x="2382477" y="5193275"/>
            <a:ext cx="1273882" cy="461665"/>
          </a:xfrm>
          <a:prstGeom prst="rect">
            <a:avLst/>
          </a:prstGeom>
          <a:noFill/>
        </p:spPr>
        <p:txBody>
          <a:bodyPr wrap="square" rtlCol="0">
            <a:spAutoFit/>
          </a:bodyPr>
          <a:lstStyle/>
          <a:p>
            <a:pPr algn="ctr"/>
            <a:r>
              <a:rPr lang="en-GB" sz="2400" b="1" dirty="0">
                <a:latin typeface="Century Gothic" panose="020B0502020202020204" pitchFamily="34" charset="0"/>
              </a:rPr>
              <a:t>76.15%</a:t>
            </a:r>
          </a:p>
        </p:txBody>
      </p:sp>
      <p:sp>
        <p:nvSpPr>
          <p:cNvPr id="45" name="TextBox 44">
            <a:extLst>
              <a:ext uri="{FF2B5EF4-FFF2-40B4-BE49-F238E27FC236}">
                <a16:creationId xmlns:a16="http://schemas.microsoft.com/office/drawing/2014/main" id="{3EE6AADD-7273-409C-A30E-9C29842A893E}"/>
              </a:ext>
            </a:extLst>
          </p:cNvPr>
          <p:cNvSpPr txBox="1"/>
          <p:nvPr/>
        </p:nvSpPr>
        <p:spPr>
          <a:xfrm>
            <a:off x="7882946" y="5166023"/>
            <a:ext cx="1570072" cy="461665"/>
          </a:xfrm>
          <a:prstGeom prst="rect">
            <a:avLst/>
          </a:prstGeom>
          <a:noFill/>
        </p:spPr>
        <p:txBody>
          <a:bodyPr wrap="square" rtlCol="0">
            <a:spAutoFit/>
          </a:bodyPr>
          <a:lstStyle/>
          <a:p>
            <a:pPr algn="ctr"/>
            <a:r>
              <a:rPr lang="en-GB" sz="2400" b="1" dirty="0">
                <a:latin typeface="Century Gothic" panose="020B0502020202020204" pitchFamily="34" charset="0"/>
              </a:rPr>
              <a:t>    19.33%</a:t>
            </a:r>
          </a:p>
        </p:txBody>
      </p:sp>
      <p:sp>
        <p:nvSpPr>
          <p:cNvPr id="46" name="Footer Placeholder 18">
            <a:extLst>
              <a:ext uri="{FF2B5EF4-FFF2-40B4-BE49-F238E27FC236}">
                <a16:creationId xmlns:a16="http://schemas.microsoft.com/office/drawing/2014/main" id="{8216DAF7-49F7-4011-962F-D25637A55341}"/>
              </a:ext>
            </a:extLst>
          </p:cNvPr>
          <p:cNvSpPr txBox="1">
            <a:spLocks/>
          </p:cNvSpPr>
          <p:nvPr/>
        </p:nvSpPr>
        <p:spPr>
          <a:xfrm>
            <a:off x="3869508" y="6430508"/>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b="1" dirty="0">
                <a:solidFill>
                  <a:schemeClr val="tx1"/>
                </a:solidFill>
                <a:latin typeface="Century Gothic" panose="020B0502020202020204" pitchFamily="34" charset="0"/>
              </a:rPr>
              <a:t>Coffee#1 - Gender Pay Report 2024</a:t>
            </a:r>
          </a:p>
        </p:txBody>
      </p:sp>
      <p:pic>
        <p:nvPicPr>
          <p:cNvPr id="29" name="Picture 28" descr="Logo&#10;&#10;Description automatically generated with medium confidence">
            <a:extLst>
              <a:ext uri="{FF2B5EF4-FFF2-40B4-BE49-F238E27FC236}">
                <a16:creationId xmlns:a16="http://schemas.microsoft.com/office/drawing/2014/main" id="{6D9CC4A1-EA93-4DBF-9439-DACC11D9FB9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052206" y="149091"/>
            <a:ext cx="4087586" cy="1218101"/>
          </a:xfrm>
          <a:prstGeom prst="rect">
            <a:avLst/>
          </a:prstGeom>
        </p:spPr>
      </p:pic>
    </p:spTree>
    <p:extLst>
      <p:ext uri="{BB962C8B-B14F-4D97-AF65-F5344CB8AC3E}">
        <p14:creationId xmlns:p14="http://schemas.microsoft.com/office/powerpoint/2010/main" val="16686800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8534" y="747891"/>
            <a:ext cx="10515600" cy="1325563"/>
          </a:xfrm>
        </p:spPr>
        <p:txBody>
          <a:bodyPr/>
          <a:lstStyle/>
          <a:p>
            <a:r>
              <a:rPr lang="en-GB" b="1" dirty="0">
                <a:solidFill>
                  <a:schemeClr val="bg1"/>
                </a:solidFill>
                <a:latin typeface="Century Gothic" panose="020B0502020202020204" pitchFamily="34" charset="0"/>
                <a:cs typeface="Aharoni" panose="02010803020104030203" pitchFamily="2" charset="-79"/>
              </a:rPr>
              <a:t>OUR RESULTS </a:t>
            </a:r>
          </a:p>
        </p:txBody>
      </p:sp>
      <p:pic>
        <p:nvPicPr>
          <p:cNvPr id="3" name="Picture 2">
            <a:extLst>
              <a:ext uri="{FF2B5EF4-FFF2-40B4-BE49-F238E27FC236}">
                <a16:creationId xmlns:a16="http://schemas.microsoft.com/office/drawing/2014/main" id="{C45D2178-A934-43C4-A525-414FC60706D2}"/>
              </a:ext>
            </a:extLst>
          </p:cNvPr>
          <p:cNvPicPr>
            <a:picLocks noChangeAspect="1"/>
          </p:cNvPicPr>
          <p:nvPr/>
        </p:nvPicPr>
        <p:blipFill>
          <a:blip r:embed="rId2"/>
          <a:stretch>
            <a:fillRect/>
          </a:stretch>
        </p:blipFill>
        <p:spPr>
          <a:xfrm>
            <a:off x="0" y="0"/>
            <a:ext cx="12192000" cy="1325563"/>
          </a:xfrm>
          <a:prstGeom prst="rect">
            <a:avLst/>
          </a:prstGeom>
        </p:spPr>
      </p:pic>
      <p:sp>
        <p:nvSpPr>
          <p:cNvPr id="12" name="Footer Placeholder 18">
            <a:extLst>
              <a:ext uri="{FF2B5EF4-FFF2-40B4-BE49-F238E27FC236}">
                <a16:creationId xmlns:a16="http://schemas.microsoft.com/office/drawing/2014/main" id="{9A5E18A7-9979-454F-81B5-0342F6E68FF2}"/>
              </a:ext>
            </a:extLst>
          </p:cNvPr>
          <p:cNvSpPr>
            <a:spLocks noGrp="1"/>
          </p:cNvSpPr>
          <p:nvPr>
            <p:ph type="ftr" sz="quarter" idx="11"/>
          </p:nvPr>
        </p:nvSpPr>
        <p:spPr>
          <a:xfrm>
            <a:off x="-986022" y="6471052"/>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black"/>
                </a:solidFill>
                <a:effectLst/>
                <a:uLnTx/>
                <a:uFillTx/>
                <a:latin typeface="Century Gothic" panose="020B0502020202020204" pitchFamily="34" charset="0"/>
              </a:rPr>
              <a:t>Caffe Nero- Gender Pay Report 2020</a:t>
            </a:r>
          </a:p>
        </p:txBody>
      </p:sp>
      <p:pic>
        <p:nvPicPr>
          <p:cNvPr id="13" name="Picture 12">
            <a:extLst>
              <a:ext uri="{FF2B5EF4-FFF2-40B4-BE49-F238E27FC236}">
                <a16:creationId xmlns:a16="http://schemas.microsoft.com/office/drawing/2014/main" id="{64F2AB7C-F831-497F-8949-CC458176132A}"/>
              </a:ext>
            </a:extLst>
          </p:cNvPr>
          <p:cNvPicPr>
            <a:picLocks noChangeAspect="1"/>
          </p:cNvPicPr>
          <p:nvPr/>
        </p:nvPicPr>
        <p:blipFill rotWithShape="1">
          <a:blip r:embed="rId3"/>
          <a:srcRect t="40677"/>
          <a:stretch/>
        </p:blipFill>
        <p:spPr>
          <a:xfrm>
            <a:off x="1" y="6396335"/>
            <a:ext cx="12191999" cy="461665"/>
          </a:xfrm>
          <a:prstGeom prst="rect">
            <a:avLst/>
          </a:prstGeom>
        </p:spPr>
      </p:pic>
      <p:sp>
        <p:nvSpPr>
          <p:cNvPr id="41" name="TextBox 40">
            <a:extLst>
              <a:ext uri="{FF2B5EF4-FFF2-40B4-BE49-F238E27FC236}">
                <a16:creationId xmlns:a16="http://schemas.microsoft.com/office/drawing/2014/main" id="{EB935041-F332-4974-83DD-16C95F3EDD7A}"/>
              </a:ext>
            </a:extLst>
          </p:cNvPr>
          <p:cNvSpPr txBox="1"/>
          <p:nvPr/>
        </p:nvSpPr>
        <p:spPr>
          <a:xfrm>
            <a:off x="6101601" y="1388792"/>
            <a:ext cx="5960663" cy="338554"/>
          </a:xfrm>
          <a:prstGeom prst="rect">
            <a:avLst/>
          </a:prstGeom>
          <a:noFill/>
        </p:spPr>
        <p:txBody>
          <a:bodyPr wrap="square" rtlCol="0">
            <a:spAutoFit/>
          </a:bodyPr>
          <a:lstStyle/>
          <a:p>
            <a:pPr algn="ctr"/>
            <a:r>
              <a:rPr lang="en-GB" sz="1600" b="1" dirty="0">
                <a:latin typeface="Century Gothic" panose="020B0502020202020204" pitchFamily="34" charset="0"/>
              </a:rPr>
              <a:t>Proportion of Males and Females receiving bonus </a:t>
            </a:r>
          </a:p>
        </p:txBody>
      </p:sp>
      <p:sp>
        <p:nvSpPr>
          <p:cNvPr id="46" name="TextBox 45">
            <a:extLst>
              <a:ext uri="{FF2B5EF4-FFF2-40B4-BE49-F238E27FC236}">
                <a16:creationId xmlns:a16="http://schemas.microsoft.com/office/drawing/2014/main" id="{5C6652B6-B972-4269-A37F-F18F8DB6F5CD}"/>
              </a:ext>
            </a:extLst>
          </p:cNvPr>
          <p:cNvSpPr txBox="1"/>
          <p:nvPr/>
        </p:nvSpPr>
        <p:spPr>
          <a:xfrm>
            <a:off x="129736" y="1414119"/>
            <a:ext cx="5998083" cy="338554"/>
          </a:xfrm>
          <a:prstGeom prst="rect">
            <a:avLst/>
          </a:prstGeom>
          <a:noFill/>
        </p:spPr>
        <p:txBody>
          <a:bodyPr wrap="square" rtlCol="0">
            <a:spAutoFit/>
          </a:bodyPr>
          <a:lstStyle/>
          <a:p>
            <a:pPr algn="ctr"/>
            <a:r>
              <a:rPr lang="en-GB" sz="1600" b="1" dirty="0">
                <a:latin typeface="Century Gothic" panose="020B0502020202020204" pitchFamily="34" charset="0"/>
              </a:rPr>
              <a:t>Proportion of Males and Females by Pay Quartile</a:t>
            </a:r>
          </a:p>
        </p:txBody>
      </p:sp>
      <p:sp>
        <p:nvSpPr>
          <p:cNvPr id="47" name="Footer Placeholder 18">
            <a:extLst>
              <a:ext uri="{FF2B5EF4-FFF2-40B4-BE49-F238E27FC236}">
                <a16:creationId xmlns:a16="http://schemas.microsoft.com/office/drawing/2014/main" id="{C03BE419-87B6-474A-8741-24B5A3E0A7D7}"/>
              </a:ext>
            </a:extLst>
          </p:cNvPr>
          <p:cNvSpPr txBox="1">
            <a:spLocks/>
          </p:cNvSpPr>
          <p:nvPr/>
        </p:nvSpPr>
        <p:spPr>
          <a:xfrm>
            <a:off x="3869508" y="6430508"/>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b="1" dirty="0">
                <a:solidFill>
                  <a:schemeClr val="tx1"/>
                </a:solidFill>
                <a:latin typeface="Century Gothic" panose="020B0502020202020204" pitchFamily="34" charset="0"/>
              </a:rPr>
              <a:t>Coffee#1 - Gender Pay Report 2024</a:t>
            </a:r>
          </a:p>
        </p:txBody>
      </p:sp>
      <p:cxnSp>
        <p:nvCxnSpPr>
          <p:cNvPr id="57" name="Straight Connector 56">
            <a:extLst>
              <a:ext uri="{FF2B5EF4-FFF2-40B4-BE49-F238E27FC236}">
                <a16:creationId xmlns:a16="http://schemas.microsoft.com/office/drawing/2014/main" id="{F0B934F9-31D8-4271-8F70-973DB67EFFE3}"/>
              </a:ext>
            </a:extLst>
          </p:cNvPr>
          <p:cNvCxnSpPr/>
          <p:nvPr/>
        </p:nvCxnSpPr>
        <p:spPr>
          <a:xfrm>
            <a:off x="3063321" y="1992186"/>
            <a:ext cx="0" cy="188698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EFB2F2A8-16B3-431B-80ED-EC8749AAF4A0}"/>
              </a:ext>
            </a:extLst>
          </p:cNvPr>
          <p:cNvCxnSpPr/>
          <p:nvPr/>
        </p:nvCxnSpPr>
        <p:spPr>
          <a:xfrm>
            <a:off x="3078180" y="4367507"/>
            <a:ext cx="0" cy="188698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7745B63A-0543-49AF-BD84-FA6E1B415D76}"/>
              </a:ext>
            </a:extLst>
          </p:cNvPr>
          <p:cNvCxnSpPr>
            <a:cxnSpLocks/>
          </p:cNvCxnSpPr>
          <p:nvPr/>
        </p:nvCxnSpPr>
        <p:spPr>
          <a:xfrm flipV="1">
            <a:off x="6127819" y="1776959"/>
            <a:ext cx="0" cy="394018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29" name="Picture 28" descr="Logo&#10;&#10;Description automatically generated with medium confidence">
            <a:extLst>
              <a:ext uri="{FF2B5EF4-FFF2-40B4-BE49-F238E27FC236}">
                <a16:creationId xmlns:a16="http://schemas.microsoft.com/office/drawing/2014/main" id="{682E64BC-6A93-4725-BF53-4ADCA4C1C88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52206" y="149091"/>
            <a:ext cx="4087586" cy="1218101"/>
          </a:xfrm>
          <a:prstGeom prst="rect">
            <a:avLst/>
          </a:prstGeom>
        </p:spPr>
      </p:pic>
      <p:graphicFrame>
        <p:nvGraphicFramePr>
          <p:cNvPr id="6" name="Chart 5">
            <a:extLst>
              <a:ext uri="{FF2B5EF4-FFF2-40B4-BE49-F238E27FC236}">
                <a16:creationId xmlns:a16="http://schemas.microsoft.com/office/drawing/2014/main" id="{4BDAC3FB-BEA0-7436-C02D-54E5B9B67F50}"/>
              </a:ext>
            </a:extLst>
          </p:cNvPr>
          <p:cNvGraphicFramePr/>
          <p:nvPr>
            <p:extLst>
              <p:ext uri="{D42A27DB-BD31-4B8C-83A1-F6EECF244321}">
                <p14:modId xmlns:p14="http://schemas.microsoft.com/office/powerpoint/2010/main" val="358429780"/>
              </p:ext>
            </p:extLst>
          </p:nvPr>
        </p:nvGraphicFramePr>
        <p:xfrm>
          <a:off x="137168" y="1867915"/>
          <a:ext cx="2951709" cy="2219015"/>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7" name="Chart 6">
            <a:extLst>
              <a:ext uri="{FF2B5EF4-FFF2-40B4-BE49-F238E27FC236}">
                <a16:creationId xmlns:a16="http://schemas.microsoft.com/office/drawing/2014/main" id="{3621955F-B4BF-16BE-85F5-CAC4C325E9E0}"/>
              </a:ext>
            </a:extLst>
          </p:cNvPr>
          <p:cNvGraphicFramePr/>
          <p:nvPr>
            <p:extLst>
              <p:ext uri="{D42A27DB-BD31-4B8C-83A1-F6EECF244321}">
                <p14:modId xmlns:p14="http://schemas.microsoft.com/office/powerpoint/2010/main" val="3476379910"/>
              </p:ext>
            </p:extLst>
          </p:nvPr>
        </p:nvGraphicFramePr>
        <p:xfrm>
          <a:off x="2925167" y="1890622"/>
          <a:ext cx="3366363" cy="220141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8" name="Chart 7">
            <a:extLst>
              <a:ext uri="{FF2B5EF4-FFF2-40B4-BE49-F238E27FC236}">
                <a16:creationId xmlns:a16="http://schemas.microsoft.com/office/drawing/2014/main" id="{3946122A-D222-8121-6F86-476D40F33A7D}"/>
              </a:ext>
            </a:extLst>
          </p:cNvPr>
          <p:cNvGraphicFramePr/>
          <p:nvPr>
            <p:extLst>
              <p:ext uri="{D42A27DB-BD31-4B8C-83A1-F6EECF244321}">
                <p14:modId xmlns:p14="http://schemas.microsoft.com/office/powerpoint/2010/main" val="806116315"/>
              </p:ext>
            </p:extLst>
          </p:nvPr>
        </p:nvGraphicFramePr>
        <p:xfrm>
          <a:off x="-98876" y="4143810"/>
          <a:ext cx="3554333" cy="2334385"/>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9" name="Chart 8">
            <a:extLst>
              <a:ext uri="{FF2B5EF4-FFF2-40B4-BE49-F238E27FC236}">
                <a16:creationId xmlns:a16="http://schemas.microsoft.com/office/drawing/2014/main" id="{B6A59610-B6DF-3E82-9848-FB8D92FC1196}"/>
              </a:ext>
            </a:extLst>
          </p:cNvPr>
          <p:cNvGraphicFramePr/>
          <p:nvPr>
            <p:extLst>
              <p:ext uri="{D42A27DB-BD31-4B8C-83A1-F6EECF244321}">
                <p14:modId xmlns:p14="http://schemas.microsoft.com/office/powerpoint/2010/main" val="3102802793"/>
              </p:ext>
            </p:extLst>
          </p:nvPr>
        </p:nvGraphicFramePr>
        <p:xfrm>
          <a:off x="2842506" y="4147597"/>
          <a:ext cx="3285313" cy="2330470"/>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18" name="Chart 17">
            <a:extLst>
              <a:ext uri="{FF2B5EF4-FFF2-40B4-BE49-F238E27FC236}">
                <a16:creationId xmlns:a16="http://schemas.microsoft.com/office/drawing/2014/main" id="{0035E0D3-C907-7571-EB78-0F50FAB4CDE7}"/>
              </a:ext>
            </a:extLst>
          </p:cNvPr>
          <p:cNvGraphicFramePr/>
          <p:nvPr>
            <p:extLst>
              <p:ext uri="{D42A27DB-BD31-4B8C-83A1-F6EECF244321}">
                <p14:modId xmlns:p14="http://schemas.microsoft.com/office/powerpoint/2010/main" val="2906360613"/>
              </p:ext>
            </p:extLst>
          </p:nvPr>
        </p:nvGraphicFramePr>
        <p:xfrm>
          <a:off x="6265973" y="2207644"/>
          <a:ext cx="5318094" cy="3482429"/>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7538881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736"/>
            <a:ext cx="10515600" cy="1325563"/>
          </a:xfrm>
        </p:spPr>
        <p:txBody>
          <a:bodyPr>
            <a:normAutofit/>
          </a:bodyPr>
          <a:lstStyle/>
          <a:p>
            <a:r>
              <a:rPr lang="en-GB" b="1" dirty="0">
                <a:solidFill>
                  <a:schemeClr val="bg1"/>
                </a:solidFill>
                <a:latin typeface="Neutra"/>
                <a:cs typeface="Aharoni" panose="02010803020104030203" pitchFamily="2" charset="-79"/>
              </a:rPr>
              <a:t>GENDER PAY GAP 2020</a:t>
            </a:r>
          </a:p>
        </p:txBody>
      </p:sp>
      <p:pic>
        <p:nvPicPr>
          <p:cNvPr id="7" name="Picture 6">
            <a:extLst>
              <a:ext uri="{FF2B5EF4-FFF2-40B4-BE49-F238E27FC236}">
                <a16:creationId xmlns:a16="http://schemas.microsoft.com/office/drawing/2014/main" id="{7057C8BD-06D2-4E6B-A662-BF59C4FB278F}"/>
              </a:ext>
            </a:extLst>
          </p:cNvPr>
          <p:cNvPicPr>
            <a:picLocks noChangeAspect="1"/>
          </p:cNvPicPr>
          <p:nvPr/>
        </p:nvPicPr>
        <p:blipFill rotWithShape="1">
          <a:blip r:embed="rId2"/>
          <a:srcRect t="40677"/>
          <a:stretch/>
        </p:blipFill>
        <p:spPr>
          <a:xfrm>
            <a:off x="0" y="-20736"/>
            <a:ext cx="12191999" cy="1325563"/>
          </a:xfrm>
          <a:prstGeom prst="rect">
            <a:avLst/>
          </a:prstGeom>
        </p:spPr>
      </p:pic>
      <p:pic>
        <p:nvPicPr>
          <p:cNvPr id="9" name="Picture 8">
            <a:extLst>
              <a:ext uri="{FF2B5EF4-FFF2-40B4-BE49-F238E27FC236}">
                <a16:creationId xmlns:a16="http://schemas.microsoft.com/office/drawing/2014/main" id="{71CC1F32-EEC1-454F-9946-277011C5A45B}"/>
              </a:ext>
            </a:extLst>
          </p:cNvPr>
          <p:cNvPicPr>
            <a:picLocks noChangeAspect="1"/>
          </p:cNvPicPr>
          <p:nvPr/>
        </p:nvPicPr>
        <p:blipFill rotWithShape="1">
          <a:blip r:embed="rId2"/>
          <a:srcRect t="40677"/>
          <a:stretch/>
        </p:blipFill>
        <p:spPr>
          <a:xfrm>
            <a:off x="1" y="6368143"/>
            <a:ext cx="12191999" cy="489857"/>
          </a:xfrm>
          <a:prstGeom prst="rect">
            <a:avLst/>
          </a:prstGeom>
        </p:spPr>
      </p:pic>
      <p:sp>
        <p:nvSpPr>
          <p:cNvPr id="10" name="Footer Placeholder 18">
            <a:extLst>
              <a:ext uri="{FF2B5EF4-FFF2-40B4-BE49-F238E27FC236}">
                <a16:creationId xmlns:a16="http://schemas.microsoft.com/office/drawing/2014/main" id="{F2EF3B69-D2B9-4B75-8D38-5D1849B82BF6}"/>
              </a:ext>
            </a:extLst>
          </p:cNvPr>
          <p:cNvSpPr>
            <a:spLocks noGrp="1"/>
          </p:cNvSpPr>
          <p:nvPr>
            <p:ph type="ftr" sz="quarter" idx="11"/>
          </p:nvPr>
        </p:nvSpPr>
        <p:spPr>
          <a:xfrm>
            <a:off x="3869508" y="6430508"/>
            <a:ext cx="4114800" cy="365125"/>
          </a:xfrm>
        </p:spPr>
        <p:txBody>
          <a:bodyPr/>
          <a:lstStyle/>
          <a:p>
            <a:r>
              <a:rPr lang="en-GB" b="1" dirty="0">
                <a:solidFill>
                  <a:schemeClr val="tx1"/>
                </a:solidFill>
                <a:latin typeface="Futura"/>
              </a:rPr>
              <a:t>Coffee#1 - Gender Pay Report 2024</a:t>
            </a:r>
          </a:p>
        </p:txBody>
      </p:sp>
      <p:pic>
        <p:nvPicPr>
          <p:cNvPr id="8" name="Picture 7" descr="Logo&#10;&#10;Description automatically generated with medium confidence">
            <a:extLst>
              <a:ext uri="{FF2B5EF4-FFF2-40B4-BE49-F238E27FC236}">
                <a16:creationId xmlns:a16="http://schemas.microsoft.com/office/drawing/2014/main" id="{DD66141B-F6FA-40AF-B9E2-B5284B66213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52206" y="149091"/>
            <a:ext cx="4087586" cy="1218101"/>
          </a:xfrm>
          <a:prstGeom prst="rect">
            <a:avLst/>
          </a:prstGeom>
        </p:spPr>
      </p:pic>
      <p:sp>
        <p:nvSpPr>
          <p:cNvPr id="5" name="TextBox 4">
            <a:extLst>
              <a:ext uri="{FF2B5EF4-FFF2-40B4-BE49-F238E27FC236}">
                <a16:creationId xmlns:a16="http://schemas.microsoft.com/office/drawing/2014/main" id="{76426728-964C-8572-A809-B5017681CCAF}"/>
              </a:ext>
            </a:extLst>
          </p:cNvPr>
          <p:cNvSpPr txBox="1"/>
          <p:nvPr/>
        </p:nvSpPr>
        <p:spPr>
          <a:xfrm>
            <a:off x="216940" y="1351383"/>
            <a:ext cx="11866203" cy="2554545"/>
          </a:xfrm>
          <a:prstGeom prst="rect">
            <a:avLst/>
          </a:prstGeom>
          <a:noFill/>
        </p:spPr>
        <p:txBody>
          <a:bodyPr wrap="square">
            <a:spAutoFit/>
          </a:bodyPr>
          <a:lstStyle/>
          <a:p>
            <a:endParaRPr lang="en-GB" sz="1000" dirty="0">
              <a:latin typeface="Century Gothic" panose="020B0502020202020204" pitchFamily="34" charset="0"/>
            </a:endParaRPr>
          </a:p>
          <a:p>
            <a:endParaRPr lang="en-GB" sz="1000" dirty="0">
              <a:latin typeface="Century Gothic" panose="020B0502020202020204" pitchFamily="34" charset="0"/>
            </a:endParaRPr>
          </a:p>
          <a:p>
            <a:r>
              <a:rPr lang="en-GB" sz="1000" b="1" dirty="0">
                <a:latin typeface="Century Gothic" panose="020B0502020202020204" pitchFamily="34" charset="0"/>
              </a:rPr>
              <a:t>Our Plan</a:t>
            </a:r>
          </a:p>
          <a:p>
            <a:endParaRPr lang="en-GB" sz="1000" dirty="0">
              <a:latin typeface="Century Gothic" panose="020B0502020202020204" pitchFamily="34" charset="0"/>
            </a:endParaRPr>
          </a:p>
          <a:p>
            <a:r>
              <a:rPr lang="en-GB" sz="1000" dirty="0">
                <a:latin typeface="Century Gothic" panose="020B0502020202020204" pitchFamily="34" charset="0"/>
              </a:rPr>
              <a:t>As we continue our journey toward an even more inclusive and rewarding workplace, we will focus on:</a:t>
            </a:r>
          </a:p>
          <a:p>
            <a:endParaRPr lang="en-GB" sz="1000" dirty="0">
              <a:latin typeface="Century Gothic" panose="020B0502020202020204" pitchFamily="34" charset="0"/>
            </a:endParaRPr>
          </a:p>
          <a:p>
            <a:pPr marL="285750" indent="-285750">
              <a:buFont typeface="Wingdings" panose="05000000000000000000" pitchFamily="2" charset="2"/>
              <a:buChar char="Ø"/>
            </a:pPr>
            <a:r>
              <a:rPr lang="en-GB" sz="1000" b="1" dirty="0">
                <a:latin typeface="Century Gothic" panose="020B0502020202020204" pitchFamily="34" charset="0"/>
              </a:rPr>
              <a:t>Ongoing Review of Pay &amp; Benefits </a:t>
            </a:r>
            <a:r>
              <a:rPr lang="en-GB" sz="1000" dirty="0">
                <a:latin typeface="Century Gothic" panose="020B0502020202020204" pitchFamily="34" charset="0"/>
              </a:rPr>
              <a:t>- We will regularly assess salary structures, bonuses, and benefits to maintain fairness and competitiveness.</a:t>
            </a:r>
          </a:p>
          <a:p>
            <a:pPr marL="285750" indent="-285750">
              <a:buFont typeface="Wingdings" panose="05000000000000000000" pitchFamily="2" charset="2"/>
              <a:buChar char="Ø"/>
            </a:pPr>
            <a:endParaRPr lang="en-GB" sz="1000" dirty="0">
              <a:latin typeface="Century Gothic" panose="020B0502020202020204" pitchFamily="34" charset="0"/>
            </a:endParaRPr>
          </a:p>
          <a:p>
            <a:pPr marL="285750" indent="-285750">
              <a:buFont typeface="Wingdings" panose="05000000000000000000" pitchFamily="2" charset="2"/>
              <a:buChar char="Ø"/>
            </a:pPr>
            <a:r>
              <a:rPr lang="en-GB" sz="1000" b="1" dirty="0">
                <a:latin typeface="Century Gothic" panose="020B0502020202020204" pitchFamily="34" charset="0"/>
              </a:rPr>
              <a:t>Expanding Development Programs </a:t>
            </a:r>
            <a:r>
              <a:rPr lang="en-GB" sz="1000" dirty="0">
                <a:latin typeface="Century Gothic" panose="020B0502020202020204" pitchFamily="34" charset="0"/>
              </a:rPr>
              <a:t>- New training and development initiatives will be introduced to provide employees at all levels with the skills and opportunities needed for career growth.</a:t>
            </a:r>
          </a:p>
          <a:p>
            <a:pPr marL="285750" indent="-285750">
              <a:buFont typeface="Wingdings" panose="05000000000000000000" pitchFamily="2" charset="2"/>
              <a:buChar char="Ø"/>
            </a:pPr>
            <a:endParaRPr lang="en-GB" sz="1000" b="1" dirty="0">
              <a:latin typeface="Century Gothic" panose="020B0502020202020204" pitchFamily="34" charset="0"/>
            </a:endParaRPr>
          </a:p>
          <a:p>
            <a:pPr marL="285750" indent="-285750">
              <a:buFont typeface="Wingdings" panose="05000000000000000000" pitchFamily="2" charset="2"/>
              <a:buChar char="Ø"/>
            </a:pPr>
            <a:r>
              <a:rPr lang="en-GB" sz="1000" b="1" dirty="0">
                <a:latin typeface="Century Gothic" panose="020B0502020202020204" pitchFamily="34" charset="0"/>
              </a:rPr>
              <a:t>Transparent Pay &amp; Progression Reports </a:t>
            </a:r>
            <a:r>
              <a:rPr lang="en-GB" sz="1000" dirty="0">
                <a:latin typeface="Century Gothic" panose="020B0502020202020204" pitchFamily="34" charset="0"/>
              </a:rPr>
              <a:t>– Regularly sharing insights on pay equity and promotion trends to maintain transparency and trust.</a:t>
            </a:r>
          </a:p>
          <a:p>
            <a:pPr marL="285750" indent="-285750">
              <a:buFont typeface="Wingdings" panose="05000000000000000000" pitchFamily="2" charset="2"/>
              <a:buChar char="Ø"/>
            </a:pPr>
            <a:endParaRPr lang="en-GB" sz="1000" b="1" dirty="0">
              <a:latin typeface="Century Gothic" panose="020B0502020202020204" pitchFamily="34" charset="0"/>
            </a:endParaRPr>
          </a:p>
          <a:p>
            <a:pPr marL="285750" indent="-285750">
              <a:buFont typeface="Wingdings" panose="05000000000000000000" pitchFamily="2" charset="2"/>
              <a:buChar char="Ø"/>
            </a:pPr>
            <a:r>
              <a:rPr lang="en-GB" sz="1000" b="1" dirty="0">
                <a:latin typeface="Century Gothic" panose="020B0502020202020204" pitchFamily="34" charset="0"/>
              </a:rPr>
              <a:t>Ensuring Merit-Based Progression </a:t>
            </a:r>
            <a:r>
              <a:rPr lang="en-GB" sz="1000" dirty="0">
                <a:latin typeface="Century Gothic" panose="020B0502020202020204" pitchFamily="34" charset="0"/>
              </a:rPr>
              <a:t>- We remain committed to recruitment and reward processes that are entirely based on skills, contribution, and performance.</a:t>
            </a:r>
          </a:p>
          <a:p>
            <a:endParaRPr lang="en-GB" sz="1000" dirty="0">
              <a:latin typeface="Century Gothic" panose="020B0502020202020204" pitchFamily="34" charset="0"/>
            </a:endParaRPr>
          </a:p>
          <a:p>
            <a:r>
              <a:rPr lang="en-GB" sz="1000" dirty="0">
                <a:latin typeface="Century Gothic" panose="020B0502020202020204" pitchFamily="34" charset="0"/>
              </a:rPr>
              <a:t>With over 79% of our employees recommending Coffee#1 as a great place to work, we are proud of our culture and will continue building an environment where everyone can succeed.</a:t>
            </a:r>
          </a:p>
        </p:txBody>
      </p:sp>
    </p:spTree>
    <p:extLst>
      <p:ext uri="{BB962C8B-B14F-4D97-AF65-F5344CB8AC3E}">
        <p14:creationId xmlns:p14="http://schemas.microsoft.com/office/powerpoint/2010/main" val="413310871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4402EB4B6B79046BB28AFF258B9F934" ma:contentTypeVersion="14" ma:contentTypeDescription="Create a new document." ma:contentTypeScope="" ma:versionID="8646c095fff04149b76a15b7511cac80">
  <xsd:schema xmlns:xsd="http://www.w3.org/2001/XMLSchema" xmlns:xs="http://www.w3.org/2001/XMLSchema" xmlns:p="http://schemas.microsoft.com/office/2006/metadata/properties" xmlns:ns3="b1ebee7d-7bed-40e4-a691-e44fa28595ff" xmlns:ns4="33eb61f3-4758-4b83-86a9-9e30257f10dd" targetNamespace="http://schemas.microsoft.com/office/2006/metadata/properties" ma:root="true" ma:fieldsID="98d64a74778c868877e0df228339d785" ns3:_="" ns4:_="">
    <xsd:import namespace="b1ebee7d-7bed-40e4-a691-e44fa28595ff"/>
    <xsd:import namespace="33eb61f3-4758-4b83-86a9-9e30257f10dd"/>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OCR" minOccurs="0"/>
                <xsd:element ref="ns4:SharedWithUsers" minOccurs="0"/>
                <xsd:element ref="ns4:SharedWithDetails" minOccurs="0"/>
                <xsd:element ref="ns4:SharingHintHash" minOccurs="0"/>
                <xsd:element ref="ns3:MediaServiceGenerationTime" minOccurs="0"/>
                <xsd:element ref="ns3:MediaServiceEventHashCode" minOccurs="0"/>
                <xsd:element ref="ns3:MediaLengthInSeconds" minOccurs="0"/>
                <xsd:element ref="ns3:MediaServiceAutoKeyPoints" minOccurs="0"/>
                <xsd:element ref="ns3:MediaServiceKeyPoint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1ebee7d-7bed-40e4-a691-e44fa28595f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ServiceLocation" ma:index="21"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3eb61f3-4758-4b83-86a9-9e30257f10dd"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SharingHintHash" ma:index="15"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FE09E7B-1CA9-4D0E-BFA6-D315D6ACB4A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1ebee7d-7bed-40e4-a691-e44fa28595ff"/>
    <ds:schemaRef ds:uri="33eb61f3-4758-4b83-86a9-9e30257f10d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CB2F421-DB87-4E66-B82F-E991AB737848}">
  <ds:schemaRefs>
    <ds:schemaRef ds:uri="http://schemas.microsoft.com/office/2006/documentManagement/types"/>
    <ds:schemaRef ds:uri="b1ebee7d-7bed-40e4-a691-e44fa28595ff"/>
    <ds:schemaRef ds:uri="http://schemas.openxmlformats.org/package/2006/metadata/core-properties"/>
    <ds:schemaRef ds:uri="http://www.w3.org/XML/1998/namespace"/>
    <ds:schemaRef ds:uri="http://purl.org/dc/dcmitype/"/>
    <ds:schemaRef ds:uri="http://purl.org/dc/terms/"/>
    <ds:schemaRef ds:uri="http://schemas.microsoft.com/office/infopath/2007/PartnerControls"/>
    <ds:schemaRef ds:uri="33eb61f3-4758-4b83-86a9-9e30257f10dd"/>
    <ds:schemaRef ds:uri="http://schemas.microsoft.com/office/2006/metadata/properties"/>
    <ds:schemaRef ds:uri="http://purl.org/dc/elements/1.1/"/>
  </ds:schemaRefs>
</ds:datastoreItem>
</file>

<file path=customXml/itemProps3.xml><?xml version="1.0" encoding="utf-8"?>
<ds:datastoreItem xmlns:ds="http://schemas.openxmlformats.org/officeDocument/2006/customXml" ds:itemID="{8935DE3D-759A-4B77-A639-9EC32CEEDF4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4603</TotalTime>
  <Words>1066</Words>
  <Application>Microsoft Office PowerPoint</Application>
  <PresentationFormat>Widescreen</PresentationFormat>
  <Paragraphs>147</Paragraphs>
  <Slides>6</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vt:i4>
      </vt:variant>
    </vt:vector>
  </HeadingPairs>
  <TitlesOfParts>
    <vt:vector size="14" baseType="lpstr">
      <vt:lpstr>Arial</vt:lpstr>
      <vt:lpstr>Calibri</vt:lpstr>
      <vt:lpstr>Calibri Light</vt:lpstr>
      <vt:lpstr>Century Gothic</vt:lpstr>
      <vt:lpstr>Futura</vt:lpstr>
      <vt:lpstr>Neutra</vt:lpstr>
      <vt:lpstr>Wingdings</vt:lpstr>
      <vt:lpstr>Office Theme</vt:lpstr>
      <vt:lpstr>PowerPoint Presentation</vt:lpstr>
      <vt:lpstr>GENDER PAY GAP 2020</vt:lpstr>
      <vt:lpstr>PowerPoint Presentation</vt:lpstr>
      <vt:lpstr>OUR RESULTS </vt:lpstr>
      <vt:lpstr>OUR RESULTS </vt:lpstr>
      <vt:lpstr>GENDER PAY GAP 2020</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GENDER PAY REPORTING 2018/19</dc:title>
  <dc:creator>Katie Arnott</dc:creator>
  <cp:lastModifiedBy>Tammy Hughes</cp:lastModifiedBy>
  <cp:revision>104</cp:revision>
  <cp:lastPrinted>2023-03-16T11:46:12Z</cp:lastPrinted>
  <dcterms:created xsi:type="dcterms:W3CDTF">2020-01-15T13:57:43Z</dcterms:created>
  <dcterms:modified xsi:type="dcterms:W3CDTF">2025-03-27T17:42:23Z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0x01010074402EB4B6B79046BB28AFF258B9F934</vt:lpwstr>
  </property>
</Properties>
</file>