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1"/>
  </p:notesMasterIdLst>
  <p:sldIdLst>
    <p:sldId id="256" r:id="rId5"/>
    <p:sldId id="271" r:id="rId6"/>
    <p:sldId id="277" r:id="rId7"/>
    <p:sldId id="278" r:id="rId8"/>
    <p:sldId id="281" r:id="rId9"/>
    <p:sldId id="280" r:id="rId1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6B8DCE"/>
    <a:srgbClr val="CC9900"/>
    <a:srgbClr val="FFCC00"/>
    <a:srgbClr val="CCCC00"/>
    <a:srgbClr val="DF3F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67" d="100"/>
          <a:sy n="67" d="100"/>
        </p:scale>
        <p:origin x="452" y="44"/>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9EEAAAD1-8354-4632-A836-3B3CAAF41BB3}" type="datetimeFigureOut">
              <a:rPr lang="en-GB" smtClean="0"/>
              <a:t>27/03/2024</a:t>
            </a:fld>
            <a:endParaRPr lang="en-GB" dirty="0"/>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BA478A6A-820E-4702-BD4A-8DC64E9927B7}" type="slidenum">
              <a:rPr lang="en-GB" smtClean="0"/>
              <a:t>‹#›</a:t>
            </a:fld>
            <a:endParaRPr lang="en-GB" dirty="0"/>
          </a:p>
        </p:txBody>
      </p:sp>
    </p:spTree>
    <p:extLst>
      <p:ext uri="{BB962C8B-B14F-4D97-AF65-F5344CB8AC3E}">
        <p14:creationId xmlns:p14="http://schemas.microsoft.com/office/powerpoint/2010/main" val="3116970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948D23-B435-4DA7-917B-465F9BAB99A9}"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525335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213B5E-C877-4EBE-83D4-AB32EDA01E2D}"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3547084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C04133-1EC6-469D-B9D6-226361059BE4}"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2377797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D77E9B-9428-4316-A406-DE73AC9F0E9F}" type="datetime1">
              <a:rPr lang="en-GB" smtClean="0"/>
              <a:t>27/03/2024</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895267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A8C61F-8282-4450-A487-B4AC9925FC67}" type="datetime1">
              <a:rPr lang="en-GB" smtClean="0"/>
              <a:t>27/03/2024</a:t>
            </a:fld>
            <a:endParaRPr lang="en-GB" dirty="0"/>
          </a:p>
        </p:txBody>
      </p:sp>
      <p:sp>
        <p:nvSpPr>
          <p:cNvPr id="8" name="Footer Placeholder 7"/>
          <p:cNvSpPr>
            <a:spLocks noGrp="1"/>
          </p:cNvSpPr>
          <p:nvPr>
            <p:ph type="ftr" sz="quarter" idx="11"/>
          </p:nvPr>
        </p:nvSpPr>
        <p:spPr/>
        <p:txBody>
          <a:bodyPr/>
          <a:lstStyle/>
          <a:p>
            <a:r>
              <a:rPr lang="en-GB" dirty="0"/>
              <a:t>Caffe Nero- Gender Pay Report 2020</a:t>
            </a:r>
          </a:p>
        </p:txBody>
      </p:sp>
      <p:sp>
        <p:nvSpPr>
          <p:cNvPr id="9" name="Slide Number Placeholder 8"/>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420908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D8629B-EA18-48A1-B6BE-41FBA600BD10}" type="datetime1">
              <a:rPr lang="en-GB" smtClean="0"/>
              <a:t>27/03/2024</a:t>
            </a:fld>
            <a:endParaRPr lang="en-GB" dirty="0"/>
          </a:p>
        </p:txBody>
      </p:sp>
      <p:sp>
        <p:nvSpPr>
          <p:cNvPr id="4" name="Footer Placeholder 3"/>
          <p:cNvSpPr>
            <a:spLocks noGrp="1"/>
          </p:cNvSpPr>
          <p:nvPr>
            <p:ph type="ftr" sz="quarter" idx="11"/>
          </p:nvPr>
        </p:nvSpPr>
        <p:spPr/>
        <p:txBody>
          <a:bodyPr/>
          <a:lstStyle/>
          <a:p>
            <a:r>
              <a:rPr lang="en-GB" dirty="0"/>
              <a:t>Caffe Nero- Gender Pay Report 2020</a:t>
            </a:r>
          </a:p>
        </p:txBody>
      </p:sp>
      <p:sp>
        <p:nvSpPr>
          <p:cNvPr id="5" name="Slide Number Placeholder 4"/>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429507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21323-B1AE-46AD-A92F-4773E61006D6}" type="datetime1">
              <a:rPr lang="en-GB" smtClean="0"/>
              <a:t>27/03/2024</a:t>
            </a:fld>
            <a:endParaRPr lang="en-GB" dirty="0"/>
          </a:p>
        </p:txBody>
      </p:sp>
      <p:sp>
        <p:nvSpPr>
          <p:cNvPr id="3" name="Footer Placeholder 2"/>
          <p:cNvSpPr>
            <a:spLocks noGrp="1"/>
          </p:cNvSpPr>
          <p:nvPr>
            <p:ph type="ftr" sz="quarter" idx="11"/>
          </p:nvPr>
        </p:nvSpPr>
        <p:spPr/>
        <p:txBody>
          <a:bodyPr/>
          <a:lstStyle/>
          <a:p>
            <a:r>
              <a:rPr lang="en-GB" dirty="0"/>
              <a:t>Caffe Nero- Gender Pay Report 2020</a:t>
            </a:r>
          </a:p>
        </p:txBody>
      </p:sp>
      <p:sp>
        <p:nvSpPr>
          <p:cNvPr id="4" name="Slide Number Placeholder 3"/>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4191741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F35451-DFFF-46FD-88C8-1710320946E2}" type="datetime1">
              <a:rPr lang="en-GB" smtClean="0"/>
              <a:t>27/03/2024</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310803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60E514-28CC-4FDA-A13A-8E925F03DB98}" type="datetime1">
              <a:rPr lang="en-GB" smtClean="0"/>
              <a:t>27/03/2024</a:t>
            </a:fld>
            <a:endParaRPr lang="en-GB" dirty="0"/>
          </a:p>
        </p:txBody>
      </p:sp>
      <p:sp>
        <p:nvSpPr>
          <p:cNvPr id="6" name="Footer Placeholder 5"/>
          <p:cNvSpPr>
            <a:spLocks noGrp="1"/>
          </p:cNvSpPr>
          <p:nvPr>
            <p:ph type="ftr" sz="quarter" idx="11"/>
          </p:nvPr>
        </p:nvSpPr>
        <p:spPr/>
        <p:txBody>
          <a:bodyPr/>
          <a:lstStyle/>
          <a:p>
            <a:r>
              <a:rPr lang="en-GB" dirty="0"/>
              <a:t>Caffe Nero- Gender Pay Report 2020</a:t>
            </a:r>
          </a:p>
        </p:txBody>
      </p:sp>
      <p:sp>
        <p:nvSpPr>
          <p:cNvPr id="7" name="Slide Number Placeholder 6"/>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559741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B5C30-10F0-4FC7-AE40-2A13B05E05B6}"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2371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AE295E-6F72-4DB5-B0EC-183FDF75ADDE}" type="datetime1">
              <a:rPr lang="en-GB" smtClean="0"/>
              <a:t>27/03/2024</a:t>
            </a:fld>
            <a:endParaRPr lang="en-GB" dirty="0"/>
          </a:p>
        </p:txBody>
      </p:sp>
      <p:sp>
        <p:nvSpPr>
          <p:cNvPr id="5" name="Footer Placeholder 4"/>
          <p:cNvSpPr>
            <a:spLocks noGrp="1"/>
          </p:cNvSpPr>
          <p:nvPr>
            <p:ph type="ftr" sz="quarter" idx="11"/>
          </p:nvPr>
        </p:nvSpPr>
        <p:spPr/>
        <p:txBody>
          <a:bodyPr/>
          <a:lstStyle/>
          <a:p>
            <a:r>
              <a:rPr lang="en-GB" dirty="0"/>
              <a:t>Caffe Nero- Gender Pay Report 2020</a:t>
            </a:r>
          </a:p>
        </p:txBody>
      </p:sp>
      <p:sp>
        <p:nvSpPr>
          <p:cNvPr id="6" name="Slide Number Placeholder 5"/>
          <p:cNvSpPr>
            <a:spLocks noGrp="1"/>
          </p:cNvSpPr>
          <p:nvPr>
            <p:ph type="sldNum" sz="quarter" idx="12"/>
          </p:nvPr>
        </p:nvSpPr>
        <p:spPr/>
        <p:txBody>
          <a:bodyPr/>
          <a:lstStyle/>
          <a:p>
            <a:fld id="{66C641A1-014E-4FDD-A467-8DD54C034DA4}" type="slidenum">
              <a:rPr lang="en-GB" smtClean="0"/>
              <a:t>‹#›</a:t>
            </a:fld>
            <a:endParaRPr lang="en-GB" dirty="0"/>
          </a:p>
        </p:txBody>
      </p:sp>
    </p:spTree>
    <p:extLst>
      <p:ext uri="{BB962C8B-B14F-4D97-AF65-F5344CB8AC3E}">
        <p14:creationId xmlns:p14="http://schemas.microsoft.com/office/powerpoint/2010/main" val="185277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57541-2B79-420A-AE1A-928023C5373F}" type="datetime1">
              <a:rPr lang="en-GB" smtClean="0"/>
              <a:t>27/03/2024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a:t>Caffe Nero- Gender Pay Report 2020</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C641A1-014E-4FDD-A467-8DD54C034DA4}" type="slidenum">
              <a:rPr lang="en-GB" smtClean="0"/>
              <a:t>‹#›</a:t>
            </a:fld>
            <a:endParaRPr lang="en-GB" dirty="0"/>
          </a:p>
        </p:txBody>
      </p:sp>
    </p:spTree>
    <p:extLst>
      <p:ext uri="{BB962C8B-B14F-4D97-AF65-F5344CB8AC3E}">
        <p14:creationId xmlns:p14="http://schemas.microsoft.com/office/powerpoint/2010/main" val="4643726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svg"/><Relationship Id="rId7"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emf"/><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24">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itting around a table&#10;&#10;Description automatically generated">
            <a:extLst>
              <a:ext uri="{FF2B5EF4-FFF2-40B4-BE49-F238E27FC236}">
                <a16:creationId xmlns:a16="http://schemas.microsoft.com/office/drawing/2014/main" id="{990A13A7-16B2-41C0-9F50-DB2698D05F33}"/>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t="9337" r="-1" b="6372"/>
          <a:stretch/>
        </p:blipFill>
        <p:spPr>
          <a:xfrm>
            <a:off x="20" y="10"/>
            <a:ext cx="12188930" cy="6857990"/>
          </a:xfrm>
          <a:prstGeom prst="rect">
            <a:avLst/>
          </a:prstGeom>
        </p:spPr>
      </p:pic>
      <p:sp>
        <p:nvSpPr>
          <p:cNvPr id="2" name="Title 1"/>
          <p:cNvSpPr>
            <a:spLocks noGrp="1"/>
          </p:cNvSpPr>
          <p:nvPr>
            <p:ph type="ctrTitle"/>
          </p:nvPr>
        </p:nvSpPr>
        <p:spPr>
          <a:xfrm>
            <a:off x="1524000" y="1122363"/>
            <a:ext cx="9144000" cy="3063240"/>
          </a:xfrm>
        </p:spPr>
        <p:txBody>
          <a:bodyPr>
            <a:normAutofit/>
          </a:bodyPr>
          <a:lstStyle/>
          <a:p>
            <a:r>
              <a:rPr lang="en-GB" sz="6600">
                <a:solidFill>
                  <a:schemeClr val="bg1"/>
                </a:solidFill>
                <a:latin typeface="Futura "/>
                <a:cs typeface="Aharoni" panose="02010803020104030203" pitchFamily="2" charset="-79"/>
              </a:rPr>
              <a:t>GENDER PAY REPORT 2023</a:t>
            </a:r>
          </a:p>
        </p:txBody>
      </p:sp>
      <p:sp>
        <p:nvSpPr>
          <p:cNvPr id="34"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0950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5D5C34-C763-4FAC-A633-A6C1CBE38A14}"/>
              </a:ext>
            </a:extLst>
          </p:cNvPr>
          <p:cNvSpPr>
            <a:spLocks noGrp="1"/>
          </p:cNvSpPr>
          <p:nvPr>
            <p:ph sz="half" idx="1"/>
          </p:nvPr>
        </p:nvSpPr>
        <p:spPr>
          <a:xfrm>
            <a:off x="872837" y="1571753"/>
            <a:ext cx="10718895" cy="4245308"/>
          </a:xfrm>
        </p:spPr>
        <p:txBody>
          <a:bodyPr anchor="ctr">
            <a:noAutofit/>
          </a:bodyPr>
          <a:lstStyle/>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Coffee#1 is proud to be an inclusive business that is welcoming of the different nationalities, sexualities, cultures and genders and the valued and varied perspectives everyone provides.</a:t>
            </a:r>
            <a:endParaRPr lang="en-GB" sz="1400" dirty="0">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We are required to report on gender pay rates annually based on a snapshot of data taken from 5</a:t>
            </a:r>
            <a:r>
              <a:rPr lang="en-US" sz="1400" baseline="30000" dirty="0">
                <a:solidFill>
                  <a:srgbClr val="000000"/>
                </a:solidFill>
                <a:effectLst/>
                <a:latin typeface="Futura"/>
                <a:ea typeface="Calibri" panose="020F0502020204030204" pitchFamily="34" charset="0"/>
              </a:rPr>
              <a:t>th</a:t>
            </a:r>
            <a:r>
              <a:rPr lang="en-US" sz="1400" dirty="0">
                <a:solidFill>
                  <a:srgbClr val="000000"/>
                </a:solidFill>
                <a:effectLst/>
                <a:latin typeface="Futura"/>
                <a:ea typeface="Calibri" panose="020F0502020204030204" pitchFamily="34" charset="0"/>
              </a:rPr>
              <a:t> April 2023 using all qualifying employees.  </a:t>
            </a:r>
            <a:endParaRPr lang="en-GB" sz="1400" dirty="0">
              <a:effectLst/>
              <a:latin typeface="Futura"/>
              <a:ea typeface="Calibri" panose="020F0502020204030204" pitchFamily="34" charset="0"/>
            </a:endParaRPr>
          </a:p>
          <a:p>
            <a:pPr marL="0" indent="0">
              <a:lnSpc>
                <a:spcPct val="90000"/>
              </a:lnSpc>
              <a:spcBef>
                <a:spcPts val="1000"/>
              </a:spcBef>
              <a:buNone/>
            </a:pPr>
            <a:r>
              <a:rPr lang="en-GB" sz="1400" dirty="0">
                <a:latin typeface="Futura"/>
              </a:rPr>
              <a:t>Our mean and median gender pay gaps have closed significantly and there is now non statistical variation between male and female pay.  The mean pay gap sits at -0.2% and median pay gap at 1.2%, where these measures sat at &gt;20% in 2020. </a:t>
            </a:r>
            <a:endParaRPr lang="en-GB" sz="1400" dirty="0">
              <a:solidFill>
                <a:srgbClr val="000000"/>
              </a:solidFill>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Bonus pay gaps remain, where senior management bonus payment has a significant effect on results.  </a:t>
            </a:r>
          </a:p>
          <a:p>
            <a:pPr marL="0" indent="0">
              <a:lnSpc>
                <a:spcPct val="90000"/>
              </a:lnSpc>
              <a:spcBef>
                <a:spcPts val="1000"/>
              </a:spcBef>
              <a:buNone/>
            </a:pPr>
            <a:r>
              <a:rPr lang="en-US" sz="1400" dirty="0">
                <a:solidFill>
                  <a:srgbClr val="000000"/>
                </a:solidFill>
                <a:latin typeface="Futura"/>
                <a:ea typeface="Calibri" panose="020F0502020204030204" pitchFamily="34" charset="0"/>
              </a:rPr>
              <a:t>We remain committed to reducing the gender pay gap within the company and will continue to monitor, review and make changes to improve. </a:t>
            </a:r>
            <a:endParaRPr lang="en-US" sz="1400" dirty="0">
              <a:solidFill>
                <a:srgbClr val="000000"/>
              </a:solidFill>
              <a:effectLst/>
              <a:latin typeface="Futura"/>
              <a:ea typeface="Calibri" panose="020F0502020204030204" pitchFamily="34" charset="0"/>
            </a:endParaRPr>
          </a:p>
          <a:p>
            <a:pPr marL="0" indent="0">
              <a:lnSpc>
                <a:spcPct val="90000"/>
              </a:lnSpc>
              <a:spcBef>
                <a:spcPts val="1000"/>
              </a:spcBef>
              <a:buNone/>
            </a:pPr>
            <a:r>
              <a:rPr lang="en-US" sz="1400" dirty="0">
                <a:solidFill>
                  <a:srgbClr val="000000"/>
                </a:solidFill>
                <a:effectLst/>
                <a:latin typeface="Futura"/>
                <a:ea typeface="Calibri" panose="020F0502020204030204" pitchFamily="34" charset="0"/>
              </a:rPr>
              <a:t>I am confident that the data and information reported are accurate as of the snapshot date of 5 April 2023 and have been calculated according to the requirements of The Equality Act 2010 (Gender Pay Information) Regulations 2017.  </a:t>
            </a:r>
            <a:endParaRPr lang="en-GB" sz="1400" dirty="0">
              <a:effectLst/>
              <a:latin typeface="Futura"/>
              <a:ea typeface="Calibri" panose="020F0502020204030204" pitchFamily="34" charset="0"/>
            </a:endParaRPr>
          </a:p>
          <a:p>
            <a:pPr marL="0" indent="0">
              <a:buNone/>
            </a:pPr>
            <a:endParaRPr lang="en-GB" sz="1400" i="1" dirty="0">
              <a:effectLst/>
              <a:latin typeface="Futura"/>
              <a:ea typeface="Calibri" panose="020F0502020204030204" pitchFamily="34" charset="0"/>
            </a:endParaRPr>
          </a:p>
          <a:p>
            <a:pPr marL="0" indent="0">
              <a:buNone/>
            </a:pPr>
            <a:r>
              <a:rPr lang="en-GB" sz="1400" i="1" dirty="0">
                <a:effectLst/>
                <a:latin typeface="Futura"/>
                <a:ea typeface="Calibri" panose="020F0502020204030204" pitchFamily="34" charset="0"/>
              </a:rPr>
              <a:t>Bruce Newman</a:t>
            </a:r>
          </a:p>
          <a:p>
            <a:pPr marL="0" indent="0">
              <a:buNone/>
            </a:pPr>
            <a:r>
              <a:rPr lang="en-GB" sz="1400" b="1" dirty="0">
                <a:latin typeface="Futura"/>
                <a:ea typeface="Calibri" panose="020F0502020204030204" pitchFamily="34" charset="0"/>
              </a:rPr>
              <a:t>Manging Director, Coffee#1</a:t>
            </a:r>
            <a:endParaRPr lang="en-GB" sz="1400" b="1" dirty="0">
              <a:effectLst/>
              <a:latin typeface="Futura"/>
              <a:ea typeface="Calibri" panose="020F0502020204030204" pitchFamily="34" charset="0"/>
            </a:endParaRPr>
          </a:p>
        </p:txBody>
      </p:sp>
      <p:sp>
        <p:nvSpPr>
          <p:cNvPr id="2" name="Title 1"/>
          <p:cNvSpPr>
            <a:spLocks noGrp="1"/>
          </p:cNvSpPr>
          <p:nvPr>
            <p:ph type="title"/>
          </p:nvPr>
        </p:nvSpPr>
        <p:spPr>
          <a:xfrm>
            <a:off x="0" y="-20736"/>
            <a:ext cx="10515600" cy="1325563"/>
          </a:xfrm>
        </p:spPr>
        <p:txBody>
          <a:bodyPr>
            <a:normAutofit/>
          </a:bodyPr>
          <a:lstStyle/>
          <a:p>
            <a:r>
              <a:rPr lang="en-GB" b="1" dirty="0">
                <a:solidFill>
                  <a:schemeClr val="bg1"/>
                </a:solidFill>
                <a:latin typeface="Neutra"/>
                <a:cs typeface="Aharoni" panose="02010803020104030203" pitchFamily="2" charset="-79"/>
              </a:rPr>
              <a:t>GENDER PAY GAP 2020</a:t>
            </a:r>
          </a:p>
        </p:txBody>
      </p:sp>
      <p:pic>
        <p:nvPicPr>
          <p:cNvPr id="7" name="Picture 6">
            <a:extLst>
              <a:ext uri="{FF2B5EF4-FFF2-40B4-BE49-F238E27FC236}">
                <a16:creationId xmlns:a16="http://schemas.microsoft.com/office/drawing/2014/main" id="{7057C8BD-06D2-4E6B-A662-BF59C4FB278F}"/>
              </a:ext>
            </a:extLst>
          </p:cNvPr>
          <p:cNvPicPr>
            <a:picLocks noChangeAspect="1"/>
          </p:cNvPicPr>
          <p:nvPr/>
        </p:nvPicPr>
        <p:blipFill rotWithShape="1">
          <a:blip r:embed="rId2"/>
          <a:srcRect t="40677"/>
          <a:stretch/>
        </p:blipFill>
        <p:spPr>
          <a:xfrm>
            <a:off x="0" y="-20736"/>
            <a:ext cx="12191999" cy="1325563"/>
          </a:xfrm>
          <a:prstGeom prst="rect">
            <a:avLst/>
          </a:prstGeom>
        </p:spPr>
      </p:pic>
      <p:pic>
        <p:nvPicPr>
          <p:cNvPr id="9" name="Picture 8">
            <a:extLst>
              <a:ext uri="{FF2B5EF4-FFF2-40B4-BE49-F238E27FC236}">
                <a16:creationId xmlns:a16="http://schemas.microsoft.com/office/drawing/2014/main" id="{71CC1F32-EEC1-454F-9946-277011C5A45B}"/>
              </a:ext>
            </a:extLst>
          </p:cNvPr>
          <p:cNvPicPr>
            <a:picLocks noChangeAspect="1"/>
          </p:cNvPicPr>
          <p:nvPr/>
        </p:nvPicPr>
        <p:blipFill rotWithShape="1">
          <a:blip r:embed="rId2"/>
          <a:srcRect t="40677"/>
          <a:stretch/>
        </p:blipFill>
        <p:spPr>
          <a:xfrm>
            <a:off x="1" y="6368143"/>
            <a:ext cx="12191999" cy="489857"/>
          </a:xfrm>
          <a:prstGeom prst="rect">
            <a:avLst/>
          </a:prstGeom>
        </p:spPr>
      </p:pic>
      <p:sp>
        <p:nvSpPr>
          <p:cNvPr id="10" name="Footer Placeholder 18">
            <a:extLst>
              <a:ext uri="{FF2B5EF4-FFF2-40B4-BE49-F238E27FC236}">
                <a16:creationId xmlns:a16="http://schemas.microsoft.com/office/drawing/2014/main" id="{F2EF3B69-D2B9-4B75-8D38-5D1849B82BF6}"/>
              </a:ext>
            </a:extLst>
          </p:cNvPr>
          <p:cNvSpPr>
            <a:spLocks noGrp="1"/>
          </p:cNvSpPr>
          <p:nvPr>
            <p:ph type="ftr" sz="quarter" idx="11"/>
          </p:nvPr>
        </p:nvSpPr>
        <p:spPr>
          <a:xfrm>
            <a:off x="3869508" y="6430508"/>
            <a:ext cx="4114800" cy="365125"/>
          </a:xfrm>
        </p:spPr>
        <p:txBody>
          <a:bodyPr/>
          <a:lstStyle/>
          <a:p>
            <a:r>
              <a:rPr lang="en-GB" b="1" dirty="0">
                <a:solidFill>
                  <a:schemeClr val="tx1"/>
                </a:solidFill>
                <a:latin typeface="Futura"/>
              </a:rPr>
              <a:t>Coffee#1 - Gender Pay Report 2023</a:t>
            </a:r>
          </a:p>
        </p:txBody>
      </p:sp>
      <p:pic>
        <p:nvPicPr>
          <p:cNvPr id="11" name="Picture 10" descr="Logo&#10;&#10;Description automatically generated with medium confidence">
            <a:extLst>
              <a:ext uri="{FF2B5EF4-FFF2-40B4-BE49-F238E27FC236}">
                <a16:creationId xmlns:a16="http://schemas.microsoft.com/office/drawing/2014/main" id="{DF8323D2-B7D8-4F89-A6E7-9753E97593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386391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4" y="747891"/>
            <a:ext cx="10515600" cy="1325563"/>
          </a:xfrm>
        </p:spPr>
        <p:txBody>
          <a:bodyPr/>
          <a:lstStyle/>
          <a:p>
            <a:r>
              <a:rPr lang="en-GB" b="1" dirty="0">
                <a:solidFill>
                  <a:schemeClr val="bg1"/>
                </a:solidFill>
                <a:latin typeface="Neutra"/>
                <a:cs typeface="Aharoni" panose="02010803020104030203" pitchFamily="2" charset="-79"/>
              </a:rPr>
              <a:t>OUR RESULTS </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2"/>
          <a:stretch>
            <a:fillRect/>
          </a:stretch>
        </p:blipFill>
        <p:spPr>
          <a:xfrm>
            <a:off x="0" y="0"/>
            <a:ext cx="12192000" cy="1325563"/>
          </a:xfrm>
          <a:prstGeom prst="rect">
            <a:avLst/>
          </a:prstGeo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a:xfrm>
            <a:off x="-986022" y="6471052"/>
            <a:ext cx="4114800" cy="365125"/>
          </a:xfrm>
        </p:spPr>
        <p:txBody>
          <a:bodyPr/>
          <a:lstStyle/>
          <a:p>
            <a:r>
              <a:rPr lang="en-GB" sz="800" dirty="0">
                <a:solidFill>
                  <a:schemeClr val="tx1"/>
                </a:solidFill>
                <a:latin typeface="Futura"/>
              </a:rPr>
              <a:t>Caffe Nero- Gender Pay Report 2020</a:t>
            </a:r>
          </a:p>
        </p:txBody>
      </p:sp>
      <p:sp>
        <p:nvSpPr>
          <p:cNvPr id="5" name="TextBox 4">
            <a:extLst>
              <a:ext uri="{FF2B5EF4-FFF2-40B4-BE49-F238E27FC236}">
                <a16:creationId xmlns:a16="http://schemas.microsoft.com/office/drawing/2014/main" id="{8CFAB893-53F4-46DC-BE42-39C2FF587614}"/>
              </a:ext>
            </a:extLst>
          </p:cNvPr>
          <p:cNvSpPr txBox="1"/>
          <p:nvPr/>
        </p:nvSpPr>
        <p:spPr>
          <a:xfrm>
            <a:off x="743484" y="1873805"/>
            <a:ext cx="3849552" cy="461665"/>
          </a:xfrm>
          <a:prstGeom prst="rect">
            <a:avLst/>
          </a:prstGeom>
          <a:noFill/>
        </p:spPr>
        <p:txBody>
          <a:bodyPr wrap="square" rtlCol="0">
            <a:spAutoFit/>
          </a:bodyPr>
          <a:lstStyle/>
          <a:p>
            <a:r>
              <a:rPr lang="en-GB" sz="2400" b="1" dirty="0">
                <a:latin typeface="Futura"/>
              </a:rPr>
              <a:t>Our Results </a:t>
            </a:r>
          </a:p>
        </p:txBody>
      </p:sp>
      <p:pic>
        <p:nvPicPr>
          <p:cNvPr id="13" name="Picture 12">
            <a:extLst>
              <a:ext uri="{FF2B5EF4-FFF2-40B4-BE49-F238E27FC236}">
                <a16:creationId xmlns:a16="http://schemas.microsoft.com/office/drawing/2014/main" id="{64F2AB7C-F831-497F-8949-CC458176132A}"/>
              </a:ext>
            </a:extLst>
          </p:cNvPr>
          <p:cNvPicPr>
            <a:picLocks noChangeAspect="1"/>
          </p:cNvPicPr>
          <p:nvPr/>
        </p:nvPicPr>
        <p:blipFill rotWithShape="1">
          <a:blip r:embed="rId3"/>
          <a:srcRect t="40677"/>
          <a:stretch/>
        </p:blipFill>
        <p:spPr>
          <a:xfrm>
            <a:off x="1" y="6396335"/>
            <a:ext cx="12191999" cy="461665"/>
          </a:xfrm>
          <a:prstGeom prst="rect">
            <a:avLst/>
          </a:prstGeom>
        </p:spPr>
      </p:pic>
      <p:sp>
        <p:nvSpPr>
          <p:cNvPr id="17" name="Footer Placeholder 18">
            <a:extLst>
              <a:ext uri="{FF2B5EF4-FFF2-40B4-BE49-F238E27FC236}">
                <a16:creationId xmlns:a16="http://schemas.microsoft.com/office/drawing/2014/main" id="{50B5AB0F-A459-4DBB-9E6C-81D30E2D7D33}"/>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2023</a:t>
            </a:r>
          </a:p>
        </p:txBody>
      </p:sp>
      <p:pic>
        <p:nvPicPr>
          <p:cNvPr id="11" name="Picture 10" descr="Logo&#10;&#10;Description automatically generated with medium confidence">
            <a:extLst>
              <a:ext uri="{FF2B5EF4-FFF2-40B4-BE49-F238E27FC236}">
                <a16:creationId xmlns:a16="http://schemas.microsoft.com/office/drawing/2014/main" id="{049E570A-C1A0-44C4-97E9-B30F524046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pic>
        <p:nvPicPr>
          <p:cNvPr id="8" name="Picture 7">
            <a:extLst>
              <a:ext uri="{FF2B5EF4-FFF2-40B4-BE49-F238E27FC236}">
                <a16:creationId xmlns:a16="http://schemas.microsoft.com/office/drawing/2014/main" id="{EB5AE5AE-FA04-1A42-6CA7-5DB95675FD60}"/>
              </a:ext>
            </a:extLst>
          </p:cNvPr>
          <p:cNvPicPr>
            <a:picLocks noChangeAspect="1"/>
          </p:cNvPicPr>
          <p:nvPr/>
        </p:nvPicPr>
        <p:blipFill>
          <a:blip r:embed="rId5"/>
          <a:stretch>
            <a:fillRect/>
          </a:stretch>
        </p:blipFill>
        <p:spPr>
          <a:xfrm>
            <a:off x="817968" y="2408209"/>
            <a:ext cx="10149419" cy="3619104"/>
          </a:xfrm>
          <a:prstGeom prst="rect">
            <a:avLst/>
          </a:prstGeom>
        </p:spPr>
      </p:pic>
    </p:spTree>
    <p:extLst>
      <p:ext uri="{BB962C8B-B14F-4D97-AF65-F5344CB8AC3E}">
        <p14:creationId xmlns:p14="http://schemas.microsoft.com/office/powerpoint/2010/main" val="368556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latin typeface="Neutra"/>
                <a:cs typeface="Aharoni" panose="02010803020104030203" pitchFamily="2" charset="-79"/>
              </a:rPr>
              <a:t>OUR RESULTS </a:t>
            </a:r>
          </a:p>
        </p:txBody>
      </p:sp>
      <p:sp>
        <p:nvSpPr>
          <p:cNvPr id="8" name="Text Placeholder 7">
            <a:extLst>
              <a:ext uri="{FF2B5EF4-FFF2-40B4-BE49-F238E27FC236}">
                <a16:creationId xmlns:a16="http://schemas.microsoft.com/office/drawing/2014/main" id="{64021ED1-6B7D-4D2C-B2FB-5BC65FFFE473}"/>
              </a:ext>
            </a:extLst>
          </p:cNvPr>
          <p:cNvSpPr>
            <a:spLocks noGrp="1"/>
          </p:cNvSpPr>
          <p:nvPr>
            <p:ph type="body" idx="1"/>
          </p:nvPr>
        </p:nvSpPr>
        <p:spPr>
          <a:xfrm>
            <a:off x="479767" y="1690688"/>
            <a:ext cx="5157787" cy="904095"/>
          </a:xfrm>
        </p:spPr>
        <p:txBody>
          <a:bodyPr>
            <a:normAutofit fontScale="85000" lnSpcReduction="10000"/>
          </a:bodyPr>
          <a:lstStyle/>
          <a:p>
            <a:pPr>
              <a:spcBef>
                <a:spcPts val="600"/>
              </a:spcBef>
            </a:pPr>
            <a:r>
              <a:rPr lang="en-GB" sz="2200" dirty="0">
                <a:latin typeface="Futura"/>
              </a:rPr>
              <a:t>Gender pay gap as a mean average</a:t>
            </a:r>
          </a:p>
          <a:p>
            <a:pPr>
              <a:spcBef>
                <a:spcPts val="600"/>
              </a:spcBef>
            </a:pPr>
            <a:r>
              <a:rPr lang="en-GB" sz="1700" b="0" i="1" dirty="0">
                <a:latin typeface="Futura"/>
              </a:rPr>
              <a:t>The difference in pay between our total wage spend-per-woman and our total wage spend-per man.</a:t>
            </a:r>
          </a:p>
          <a:p>
            <a:endParaRPr lang="en-GB" dirty="0"/>
          </a:p>
        </p:txBody>
      </p:sp>
      <p:pic>
        <p:nvPicPr>
          <p:cNvPr id="20" name="Content Placeholder 19" descr="Group with solid fill">
            <a:extLst>
              <a:ext uri="{FF2B5EF4-FFF2-40B4-BE49-F238E27FC236}">
                <a16:creationId xmlns:a16="http://schemas.microsoft.com/office/drawing/2014/main" id="{A50852B8-2525-4A17-99B7-AE941D2FE2BC}"/>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83" y="2206869"/>
            <a:ext cx="1465359" cy="1465359"/>
          </a:xfrm>
        </p:spPr>
      </p:pic>
      <p:pic>
        <p:nvPicPr>
          <p:cNvPr id="26" name="Content Placeholder 25" descr="Gender with solid fill">
            <a:extLst>
              <a:ext uri="{FF2B5EF4-FFF2-40B4-BE49-F238E27FC236}">
                <a16:creationId xmlns:a16="http://schemas.microsoft.com/office/drawing/2014/main" id="{E9D88E2A-3205-4A50-9BA9-109B936F9CE4}"/>
              </a:ext>
            </a:extLst>
          </p:cNvPr>
          <p:cNvPicPr>
            <a:picLocks noGrp="1" noChangeAspect="1"/>
          </p:cNvPicPr>
          <p:nvPr>
            <p:ph sz="quarter" idx="4"/>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90072" y="2396971"/>
            <a:ext cx="1110939" cy="1110939"/>
          </a:xfr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p:txBody>
          <a:bodyPr/>
          <a:lstStyle/>
          <a:p>
            <a:r>
              <a:rPr lang="en-GB" sz="800" dirty="0">
                <a:solidFill>
                  <a:schemeClr val="tx1"/>
                </a:solidFill>
                <a:latin typeface="Futura"/>
              </a:rPr>
              <a:t>Caffe Nero- Gender Pay Report 2020</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6"/>
          <a:stretch>
            <a:fillRect/>
          </a:stretch>
        </p:blipFill>
        <p:spPr>
          <a:xfrm>
            <a:off x="-20088" y="-39695"/>
            <a:ext cx="12192000" cy="1325563"/>
          </a:xfrm>
          <a:prstGeom prst="rect">
            <a:avLst/>
          </a:prstGeom>
        </p:spPr>
      </p:pic>
      <p:sp>
        <p:nvSpPr>
          <p:cNvPr id="14" name="Text Placeholder 7">
            <a:extLst>
              <a:ext uri="{FF2B5EF4-FFF2-40B4-BE49-F238E27FC236}">
                <a16:creationId xmlns:a16="http://schemas.microsoft.com/office/drawing/2014/main" id="{5E7187AE-74CA-479D-94D0-9AB0E99CDEB3}"/>
              </a:ext>
            </a:extLst>
          </p:cNvPr>
          <p:cNvSpPr>
            <a:spLocks noGrp="1"/>
          </p:cNvSpPr>
          <p:nvPr>
            <p:ph type="body" sz="quarter" idx="3"/>
          </p:nvPr>
        </p:nvSpPr>
        <p:spPr>
          <a:xfrm>
            <a:off x="6172200" y="1794914"/>
            <a:ext cx="5183188" cy="823912"/>
          </a:xfrm>
        </p:spPr>
        <p:txBody>
          <a:bodyPr>
            <a:normAutofit fontScale="85000" lnSpcReduction="10000"/>
          </a:bodyPr>
          <a:lstStyle/>
          <a:p>
            <a:pPr>
              <a:spcBef>
                <a:spcPts val="600"/>
              </a:spcBef>
            </a:pPr>
            <a:r>
              <a:rPr lang="en-GB" dirty="0">
                <a:latin typeface="Futura"/>
              </a:rPr>
              <a:t>Gender pay gap as a median average</a:t>
            </a:r>
          </a:p>
          <a:p>
            <a:pPr>
              <a:spcBef>
                <a:spcPts val="600"/>
              </a:spcBef>
            </a:pPr>
            <a:r>
              <a:rPr lang="en-GB" sz="1700" b="0" i="1" dirty="0">
                <a:latin typeface="Futura"/>
              </a:rPr>
              <a:t>The difference in pay between the middle-ranking woman and the middle-ranking man.</a:t>
            </a:r>
          </a:p>
          <a:p>
            <a:endParaRPr lang="en-GB" dirty="0"/>
          </a:p>
        </p:txBody>
      </p:sp>
      <p:pic>
        <p:nvPicPr>
          <p:cNvPr id="16" name="Picture 15">
            <a:extLst>
              <a:ext uri="{FF2B5EF4-FFF2-40B4-BE49-F238E27FC236}">
                <a16:creationId xmlns:a16="http://schemas.microsoft.com/office/drawing/2014/main" id="{AB79E4E5-D5C9-4D65-B3D2-5A0726F78FD6}"/>
              </a:ext>
            </a:extLst>
          </p:cNvPr>
          <p:cNvPicPr>
            <a:picLocks noChangeAspect="1"/>
          </p:cNvPicPr>
          <p:nvPr/>
        </p:nvPicPr>
        <p:blipFill rotWithShape="1">
          <a:blip r:embed="rId7"/>
          <a:srcRect t="40677"/>
          <a:stretch/>
        </p:blipFill>
        <p:spPr>
          <a:xfrm>
            <a:off x="1" y="6430508"/>
            <a:ext cx="12191999" cy="427492"/>
          </a:xfrm>
          <a:prstGeom prst="rect">
            <a:avLst/>
          </a:prstGeom>
        </p:spPr>
      </p:pic>
      <p:sp>
        <p:nvSpPr>
          <p:cNvPr id="23" name="Arrow: Left 22">
            <a:extLst>
              <a:ext uri="{FF2B5EF4-FFF2-40B4-BE49-F238E27FC236}">
                <a16:creationId xmlns:a16="http://schemas.microsoft.com/office/drawing/2014/main" id="{98FF5B40-EB9E-4277-9F60-2AE197674EA2}"/>
              </a:ext>
            </a:extLst>
          </p:cNvPr>
          <p:cNvSpPr/>
          <p:nvPr/>
        </p:nvSpPr>
        <p:spPr>
          <a:xfrm>
            <a:off x="2231571" y="2331538"/>
            <a:ext cx="1438991" cy="1167727"/>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4670BAD-1E85-4905-A886-C5EEE94F3F1B}"/>
              </a:ext>
            </a:extLst>
          </p:cNvPr>
          <p:cNvSpPr txBox="1"/>
          <p:nvPr/>
        </p:nvSpPr>
        <p:spPr>
          <a:xfrm>
            <a:off x="2451294" y="2707016"/>
            <a:ext cx="1273169" cy="461665"/>
          </a:xfrm>
          <a:prstGeom prst="rect">
            <a:avLst/>
          </a:prstGeom>
          <a:noFill/>
        </p:spPr>
        <p:txBody>
          <a:bodyPr wrap="square" rtlCol="0">
            <a:spAutoFit/>
          </a:bodyPr>
          <a:lstStyle/>
          <a:p>
            <a:pPr algn="ctr"/>
            <a:r>
              <a:rPr lang="en-GB" sz="2400" b="1" dirty="0">
                <a:latin typeface="Futura"/>
              </a:rPr>
              <a:t>-0.2%</a:t>
            </a:r>
          </a:p>
        </p:txBody>
      </p:sp>
      <p:sp>
        <p:nvSpPr>
          <p:cNvPr id="27" name="Arrow: Left 26">
            <a:extLst>
              <a:ext uri="{FF2B5EF4-FFF2-40B4-BE49-F238E27FC236}">
                <a16:creationId xmlns:a16="http://schemas.microsoft.com/office/drawing/2014/main" id="{B7F354A1-2426-4700-9E0B-77818ACA833B}"/>
              </a:ext>
            </a:extLst>
          </p:cNvPr>
          <p:cNvSpPr/>
          <p:nvPr/>
        </p:nvSpPr>
        <p:spPr>
          <a:xfrm>
            <a:off x="7984308" y="2354290"/>
            <a:ext cx="1491924" cy="1152245"/>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78A79C54-D638-4466-83CD-3FC6B005A4AB}"/>
              </a:ext>
            </a:extLst>
          </p:cNvPr>
          <p:cNvSpPr txBox="1"/>
          <p:nvPr/>
        </p:nvSpPr>
        <p:spPr>
          <a:xfrm>
            <a:off x="8457641" y="2684778"/>
            <a:ext cx="1070479" cy="461665"/>
          </a:xfrm>
          <a:prstGeom prst="rect">
            <a:avLst/>
          </a:prstGeom>
          <a:noFill/>
        </p:spPr>
        <p:txBody>
          <a:bodyPr wrap="square" rtlCol="0">
            <a:spAutoFit/>
          </a:bodyPr>
          <a:lstStyle/>
          <a:p>
            <a:pPr algn="ctr"/>
            <a:r>
              <a:rPr lang="en-GB" sz="2400" b="1" dirty="0">
                <a:latin typeface="Futura"/>
              </a:rPr>
              <a:t>1.2%</a:t>
            </a:r>
          </a:p>
        </p:txBody>
      </p:sp>
      <p:sp>
        <p:nvSpPr>
          <p:cNvPr id="30" name="TextBox 29">
            <a:extLst>
              <a:ext uri="{FF2B5EF4-FFF2-40B4-BE49-F238E27FC236}">
                <a16:creationId xmlns:a16="http://schemas.microsoft.com/office/drawing/2014/main" id="{F8CB7B61-DC7F-4940-B4B1-2E8B10B9072A}"/>
              </a:ext>
            </a:extLst>
          </p:cNvPr>
          <p:cNvSpPr txBox="1"/>
          <p:nvPr/>
        </p:nvSpPr>
        <p:spPr>
          <a:xfrm>
            <a:off x="479767" y="3638968"/>
            <a:ext cx="6096000" cy="369332"/>
          </a:xfrm>
          <a:prstGeom prst="rect">
            <a:avLst/>
          </a:prstGeom>
          <a:noFill/>
        </p:spPr>
        <p:txBody>
          <a:bodyPr wrap="square">
            <a:spAutoFit/>
          </a:bodyPr>
          <a:lstStyle/>
          <a:p>
            <a:r>
              <a:rPr lang="en-GB" sz="1800" dirty="0">
                <a:solidFill>
                  <a:schemeClr val="bg1"/>
                </a:solidFill>
                <a:latin typeface="Neutra"/>
                <a:cs typeface="Aharoni" panose="02010803020104030203" pitchFamily="2" charset="-79"/>
              </a:rPr>
              <a:t>MEAN BONUS PAY GAP</a:t>
            </a:r>
          </a:p>
        </p:txBody>
      </p:sp>
      <p:sp>
        <p:nvSpPr>
          <p:cNvPr id="32" name="TextBox 31">
            <a:extLst>
              <a:ext uri="{FF2B5EF4-FFF2-40B4-BE49-F238E27FC236}">
                <a16:creationId xmlns:a16="http://schemas.microsoft.com/office/drawing/2014/main" id="{C8180E68-82F7-45F1-97E8-725D48BB2B93}"/>
              </a:ext>
            </a:extLst>
          </p:cNvPr>
          <p:cNvSpPr txBox="1"/>
          <p:nvPr/>
        </p:nvSpPr>
        <p:spPr>
          <a:xfrm>
            <a:off x="479767" y="3886353"/>
            <a:ext cx="5322319" cy="1184940"/>
          </a:xfrm>
          <a:prstGeom prst="rect">
            <a:avLst/>
          </a:prstGeom>
          <a:noFill/>
        </p:spPr>
        <p:txBody>
          <a:bodyPr wrap="square">
            <a:spAutoFit/>
          </a:bodyPr>
          <a:lstStyle/>
          <a:p>
            <a:pPr>
              <a:spcBef>
                <a:spcPts val="600"/>
              </a:spcBef>
            </a:pPr>
            <a:r>
              <a:rPr lang="en-GB" sz="1900" b="1" dirty="0">
                <a:latin typeface="Futura"/>
              </a:rPr>
              <a:t>Gender bonus pay gap as a mean average</a:t>
            </a:r>
          </a:p>
          <a:p>
            <a:pPr>
              <a:spcBef>
                <a:spcPts val="600"/>
              </a:spcBef>
            </a:pPr>
            <a:r>
              <a:rPr lang="en-GB" sz="1400" i="1" dirty="0">
                <a:latin typeface="Futura"/>
              </a:rPr>
              <a:t>The difference in bonus between our total bonus paid-per-woman and total bonus paid-per-man</a:t>
            </a:r>
          </a:p>
          <a:p>
            <a:endParaRPr lang="en-GB" sz="1900" b="1" dirty="0">
              <a:latin typeface="Futura"/>
            </a:endParaRPr>
          </a:p>
        </p:txBody>
      </p:sp>
      <p:sp>
        <p:nvSpPr>
          <p:cNvPr id="33" name="TextBox 32">
            <a:extLst>
              <a:ext uri="{FF2B5EF4-FFF2-40B4-BE49-F238E27FC236}">
                <a16:creationId xmlns:a16="http://schemas.microsoft.com/office/drawing/2014/main" id="{A16D8F3B-94D4-46D9-84A3-D64AB5812B4D}"/>
              </a:ext>
            </a:extLst>
          </p:cNvPr>
          <p:cNvSpPr txBox="1"/>
          <p:nvPr/>
        </p:nvSpPr>
        <p:spPr>
          <a:xfrm>
            <a:off x="6075912" y="3874868"/>
            <a:ext cx="5636315" cy="1184940"/>
          </a:xfrm>
          <a:prstGeom prst="rect">
            <a:avLst/>
          </a:prstGeom>
          <a:noFill/>
        </p:spPr>
        <p:txBody>
          <a:bodyPr wrap="square">
            <a:spAutoFit/>
          </a:bodyPr>
          <a:lstStyle/>
          <a:p>
            <a:pPr>
              <a:spcBef>
                <a:spcPts val="600"/>
              </a:spcBef>
            </a:pPr>
            <a:r>
              <a:rPr lang="en-GB" sz="1900" b="1" dirty="0">
                <a:latin typeface="Futura"/>
              </a:rPr>
              <a:t>Gender bonus pay gap as a median average</a:t>
            </a:r>
            <a:endParaRPr lang="en-GB" sz="1400" i="1" dirty="0">
              <a:latin typeface="Futura"/>
            </a:endParaRPr>
          </a:p>
          <a:p>
            <a:pPr>
              <a:spcBef>
                <a:spcPts val="600"/>
              </a:spcBef>
            </a:pPr>
            <a:r>
              <a:rPr lang="en-GB" sz="1400" i="1" dirty="0">
                <a:latin typeface="Futura"/>
              </a:rPr>
              <a:t>The difference in bonus pay between the middle-ranking woman and the middle-ranking man.</a:t>
            </a:r>
          </a:p>
          <a:p>
            <a:endParaRPr lang="en-GB" sz="1900" b="1" dirty="0">
              <a:latin typeface="Futura"/>
            </a:endParaRPr>
          </a:p>
        </p:txBody>
      </p:sp>
      <p:cxnSp>
        <p:nvCxnSpPr>
          <p:cNvPr id="35" name="Straight Connector 34">
            <a:extLst>
              <a:ext uri="{FF2B5EF4-FFF2-40B4-BE49-F238E27FC236}">
                <a16:creationId xmlns:a16="http://schemas.microsoft.com/office/drawing/2014/main" id="{4995E81C-1602-4A25-B1F2-98B4B2F4D261}"/>
              </a:ext>
            </a:extLst>
          </p:cNvPr>
          <p:cNvCxnSpPr/>
          <p:nvPr/>
        </p:nvCxnSpPr>
        <p:spPr>
          <a:xfrm>
            <a:off x="5802086" y="1469571"/>
            <a:ext cx="0" cy="48867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2C9C288-CAA7-4C33-87F6-7A336B30F4AC}"/>
              </a:ext>
            </a:extLst>
          </p:cNvPr>
          <p:cNvCxnSpPr>
            <a:cxnSpLocks/>
          </p:cNvCxnSpPr>
          <p:nvPr/>
        </p:nvCxnSpPr>
        <p:spPr>
          <a:xfrm>
            <a:off x="479767" y="3604088"/>
            <a:ext cx="11232466" cy="17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Arrow: Left 39">
            <a:extLst>
              <a:ext uri="{FF2B5EF4-FFF2-40B4-BE49-F238E27FC236}">
                <a16:creationId xmlns:a16="http://schemas.microsoft.com/office/drawing/2014/main" id="{BD4197A3-B524-4345-8CB4-C3A052020B4B}"/>
              </a:ext>
            </a:extLst>
          </p:cNvPr>
          <p:cNvSpPr/>
          <p:nvPr/>
        </p:nvSpPr>
        <p:spPr>
          <a:xfrm>
            <a:off x="2231571" y="4861296"/>
            <a:ext cx="1388291" cy="1200880"/>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Arrow: Left 40">
            <a:extLst>
              <a:ext uri="{FF2B5EF4-FFF2-40B4-BE49-F238E27FC236}">
                <a16:creationId xmlns:a16="http://schemas.microsoft.com/office/drawing/2014/main" id="{7FDF99E0-CD55-472A-8481-B9715468F6E8}"/>
              </a:ext>
            </a:extLst>
          </p:cNvPr>
          <p:cNvSpPr/>
          <p:nvPr/>
        </p:nvSpPr>
        <p:spPr>
          <a:xfrm>
            <a:off x="8006944" y="4814124"/>
            <a:ext cx="1452742" cy="1248052"/>
          </a:xfrm>
          <a:prstGeom prst="leftArrow">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2" name="Content Placeholder 19" descr="Group with solid fill">
            <a:extLst>
              <a:ext uri="{FF2B5EF4-FFF2-40B4-BE49-F238E27FC236}">
                <a16:creationId xmlns:a16="http://schemas.microsoft.com/office/drawing/2014/main" id="{B48BAF72-EA25-42C8-B13D-F3CEE4B91A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83" y="4767571"/>
            <a:ext cx="1471017" cy="1471017"/>
          </a:xfrm>
          <a:prstGeom prst="rect">
            <a:avLst/>
          </a:prstGeom>
        </p:spPr>
      </p:pic>
      <p:pic>
        <p:nvPicPr>
          <p:cNvPr id="43" name="Content Placeholder 25" descr="Gender with solid fill">
            <a:extLst>
              <a:ext uri="{FF2B5EF4-FFF2-40B4-BE49-F238E27FC236}">
                <a16:creationId xmlns:a16="http://schemas.microsoft.com/office/drawing/2014/main" id="{34560D7E-5868-4156-8971-1ABDE69B2F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5300" y="4935599"/>
            <a:ext cx="1127907" cy="1127907"/>
          </a:xfrm>
          <a:prstGeom prst="rect">
            <a:avLst/>
          </a:prstGeom>
        </p:spPr>
      </p:pic>
      <p:sp>
        <p:nvSpPr>
          <p:cNvPr id="44" name="TextBox 43">
            <a:extLst>
              <a:ext uri="{FF2B5EF4-FFF2-40B4-BE49-F238E27FC236}">
                <a16:creationId xmlns:a16="http://schemas.microsoft.com/office/drawing/2014/main" id="{7BF50221-2C58-4B20-BA2F-03804919B8FA}"/>
              </a:ext>
            </a:extLst>
          </p:cNvPr>
          <p:cNvSpPr txBox="1"/>
          <p:nvPr/>
        </p:nvSpPr>
        <p:spPr>
          <a:xfrm>
            <a:off x="2382477" y="5193275"/>
            <a:ext cx="1273882" cy="461665"/>
          </a:xfrm>
          <a:prstGeom prst="rect">
            <a:avLst/>
          </a:prstGeom>
          <a:noFill/>
        </p:spPr>
        <p:txBody>
          <a:bodyPr wrap="square" rtlCol="0">
            <a:spAutoFit/>
          </a:bodyPr>
          <a:lstStyle/>
          <a:p>
            <a:pPr algn="ctr"/>
            <a:r>
              <a:rPr lang="en-GB" sz="2400" b="1" dirty="0">
                <a:latin typeface="Futura"/>
              </a:rPr>
              <a:t>75.4%</a:t>
            </a:r>
          </a:p>
        </p:txBody>
      </p:sp>
      <p:sp>
        <p:nvSpPr>
          <p:cNvPr id="45" name="TextBox 44">
            <a:extLst>
              <a:ext uri="{FF2B5EF4-FFF2-40B4-BE49-F238E27FC236}">
                <a16:creationId xmlns:a16="http://schemas.microsoft.com/office/drawing/2014/main" id="{3EE6AADD-7273-409C-A30E-9C29842A893E}"/>
              </a:ext>
            </a:extLst>
          </p:cNvPr>
          <p:cNvSpPr txBox="1"/>
          <p:nvPr/>
        </p:nvSpPr>
        <p:spPr>
          <a:xfrm>
            <a:off x="7882946" y="5166023"/>
            <a:ext cx="1570072" cy="461665"/>
          </a:xfrm>
          <a:prstGeom prst="rect">
            <a:avLst/>
          </a:prstGeom>
          <a:noFill/>
        </p:spPr>
        <p:txBody>
          <a:bodyPr wrap="square" rtlCol="0">
            <a:spAutoFit/>
          </a:bodyPr>
          <a:lstStyle/>
          <a:p>
            <a:pPr algn="ctr"/>
            <a:r>
              <a:rPr lang="en-GB" sz="2400" b="1" dirty="0">
                <a:latin typeface="Futura"/>
              </a:rPr>
              <a:t>    92.6%</a:t>
            </a:r>
          </a:p>
        </p:txBody>
      </p:sp>
      <p:sp>
        <p:nvSpPr>
          <p:cNvPr id="46" name="Footer Placeholder 18">
            <a:extLst>
              <a:ext uri="{FF2B5EF4-FFF2-40B4-BE49-F238E27FC236}">
                <a16:creationId xmlns:a16="http://schemas.microsoft.com/office/drawing/2014/main" id="{8216DAF7-49F7-4011-962F-D25637A55341}"/>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2023</a:t>
            </a:r>
          </a:p>
        </p:txBody>
      </p:sp>
      <p:pic>
        <p:nvPicPr>
          <p:cNvPr id="29" name="Picture 28" descr="Logo&#10;&#10;Description automatically generated with medium confidence">
            <a:extLst>
              <a:ext uri="{FF2B5EF4-FFF2-40B4-BE49-F238E27FC236}">
                <a16:creationId xmlns:a16="http://schemas.microsoft.com/office/drawing/2014/main" id="{6D9CC4A1-EA93-4DBF-9439-DACC11D9FB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1668680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4" y="747891"/>
            <a:ext cx="10515600" cy="1325563"/>
          </a:xfrm>
        </p:spPr>
        <p:txBody>
          <a:bodyPr/>
          <a:lstStyle/>
          <a:p>
            <a:r>
              <a:rPr lang="en-GB" b="1" dirty="0">
                <a:solidFill>
                  <a:schemeClr val="bg1"/>
                </a:solidFill>
                <a:latin typeface="Neutra"/>
                <a:cs typeface="Aharoni" panose="02010803020104030203" pitchFamily="2" charset="-79"/>
              </a:rPr>
              <a:t>OUR RESULTS </a:t>
            </a:r>
          </a:p>
        </p:txBody>
      </p:sp>
      <p:pic>
        <p:nvPicPr>
          <p:cNvPr id="3" name="Picture 2">
            <a:extLst>
              <a:ext uri="{FF2B5EF4-FFF2-40B4-BE49-F238E27FC236}">
                <a16:creationId xmlns:a16="http://schemas.microsoft.com/office/drawing/2014/main" id="{C45D2178-A934-43C4-A525-414FC60706D2}"/>
              </a:ext>
            </a:extLst>
          </p:cNvPr>
          <p:cNvPicPr>
            <a:picLocks noChangeAspect="1"/>
          </p:cNvPicPr>
          <p:nvPr/>
        </p:nvPicPr>
        <p:blipFill>
          <a:blip r:embed="rId2"/>
          <a:stretch>
            <a:fillRect/>
          </a:stretch>
        </p:blipFill>
        <p:spPr>
          <a:xfrm>
            <a:off x="0" y="0"/>
            <a:ext cx="12192000" cy="1325563"/>
          </a:xfrm>
          <a:prstGeom prst="rect">
            <a:avLst/>
          </a:prstGeom>
        </p:spPr>
      </p:pic>
      <p:sp>
        <p:nvSpPr>
          <p:cNvPr id="12" name="Footer Placeholder 18">
            <a:extLst>
              <a:ext uri="{FF2B5EF4-FFF2-40B4-BE49-F238E27FC236}">
                <a16:creationId xmlns:a16="http://schemas.microsoft.com/office/drawing/2014/main" id="{9A5E18A7-9979-454F-81B5-0342F6E68FF2}"/>
              </a:ext>
            </a:extLst>
          </p:cNvPr>
          <p:cNvSpPr>
            <a:spLocks noGrp="1"/>
          </p:cNvSpPr>
          <p:nvPr>
            <p:ph type="ftr" sz="quarter" idx="11"/>
          </p:nvPr>
        </p:nvSpPr>
        <p:spPr>
          <a:xfrm>
            <a:off x="-986022" y="647105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Futura"/>
                <a:ea typeface="+mn-ea"/>
                <a:cs typeface="+mn-cs"/>
              </a:rPr>
              <a:t>Caffe Nero- Gender Pay Report 2020</a:t>
            </a:r>
          </a:p>
        </p:txBody>
      </p:sp>
      <p:pic>
        <p:nvPicPr>
          <p:cNvPr id="13" name="Picture 12">
            <a:extLst>
              <a:ext uri="{FF2B5EF4-FFF2-40B4-BE49-F238E27FC236}">
                <a16:creationId xmlns:a16="http://schemas.microsoft.com/office/drawing/2014/main" id="{64F2AB7C-F831-497F-8949-CC458176132A}"/>
              </a:ext>
            </a:extLst>
          </p:cNvPr>
          <p:cNvPicPr>
            <a:picLocks noChangeAspect="1"/>
          </p:cNvPicPr>
          <p:nvPr/>
        </p:nvPicPr>
        <p:blipFill rotWithShape="1">
          <a:blip r:embed="rId3"/>
          <a:srcRect t="40677"/>
          <a:stretch/>
        </p:blipFill>
        <p:spPr>
          <a:xfrm>
            <a:off x="1" y="6396335"/>
            <a:ext cx="12191999" cy="461665"/>
          </a:xfrm>
          <a:prstGeom prst="rect">
            <a:avLst/>
          </a:prstGeom>
        </p:spPr>
      </p:pic>
      <p:sp>
        <p:nvSpPr>
          <p:cNvPr id="41" name="TextBox 40">
            <a:extLst>
              <a:ext uri="{FF2B5EF4-FFF2-40B4-BE49-F238E27FC236}">
                <a16:creationId xmlns:a16="http://schemas.microsoft.com/office/drawing/2014/main" id="{EB935041-F332-4974-83DD-16C95F3EDD7A}"/>
              </a:ext>
            </a:extLst>
          </p:cNvPr>
          <p:cNvSpPr txBox="1"/>
          <p:nvPr/>
        </p:nvSpPr>
        <p:spPr>
          <a:xfrm>
            <a:off x="3154111" y="4900085"/>
            <a:ext cx="5960663" cy="338554"/>
          </a:xfrm>
          <a:prstGeom prst="rect">
            <a:avLst/>
          </a:prstGeom>
          <a:noFill/>
        </p:spPr>
        <p:txBody>
          <a:bodyPr wrap="square" rtlCol="0">
            <a:spAutoFit/>
          </a:bodyPr>
          <a:lstStyle/>
          <a:p>
            <a:pPr algn="ctr"/>
            <a:r>
              <a:rPr lang="en-GB" sz="1600" b="1" dirty="0">
                <a:latin typeface="Futura"/>
              </a:rPr>
              <a:t>Proportion of Males and Females receiving bonus </a:t>
            </a:r>
          </a:p>
        </p:txBody>
      </p:sp>
      <p:sp>
        <p:nvSpPr>
          <p:cNvPr id="46" name="TextBox 45">
            <a:extLst>
              <a:ext uri="{FF2B5EF4-FFF2-40B4-BE49-F238E27FC236}">
                <a16:creationId xmlns:a16="http://schemas.microsoft.com/office/drawing/2014/main" id="{5C6652B6-B972-4269-A37F-F18F8DB6F5CD}"/>
              </a:ext>
            </a:extLst>
          </p:cNvPr>
          <p:cNvSpPr txBox="1"/>
          <p:nvPr/>
        </p:nvSpPr>
        <p:spPr>
          <a:xfrm>
            <a:off x="2927865" y="1400806"/>
            <a:ext cx="5998083" cy="338554"/>
          </a:xfrm>
          <a:prstGeom prst="rect">
            <a:avLst/>
          </a:prstGeom>
          <a:noFill/>
        </p:spPr>
        <p:txBody>
          <a:bodyPr wrap="square" rtlCol="0">
            <a:spAutoFit/>
          </a:bodyPr>
          <a:lstStyle/>
          <a:p>
            <a:pPr algn="ctr"/>
            <a:r>
              <a:rPr lang="en-GB" sz="1600" b="1" dirty="0">
                <a:latin typeface="Futura"/>
              </a:rPr>
              <a:t>Proportion of Males and Females by Pay Quartile</a:t>
            </a:r>
          </a:p>
        </p:txBody>
      </p:sp>
      <p:sp>
        <p:nvSpPr>
          <p:cNvPr id="47" name="Footer Placeholder 18">
            <a:extLst>
              <a:ext uri="{FF2B5EF4-FFF2-40B4-BE49-F238E27FC236}">
                <a16:creationId xmlns:a16="http://schemas.microsoft.com/office/drawing/2014/main" id="{C03BE419-87B6-474A-8741-24B5A3E0A7D7}"/>
              </a:ext>
            </a:extLst>
          </p:cNvPr>
          <p:cNvSpPr txBox="1">
            <a:spLocks/>
          </p:cNvSpPr>
          <p:nvPr/>
        </p:nvSpPr>
        <p:spPr>
          <a:xfrm>
            <a:off x="3869508" y="643050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tx1"/>
                </a:solidFill>
                <a:latin typeface="Futura"/>
              </a:rPr>
              <a:t>Coffee#1 - Gender Pay Report 2023</a:t>
            </a:r>
          </a:p>
        </p:txBody>
      </p:sp>
      <p:cxnSp>
        <p:nvCxnSpPr>
          <p:cNvPr id="57" name="Straight Connector 56">
            <a:extLst>
              <a:ext uri="{FF2B5EF4-FFF2-40B4-BE49-F238E27FC236}">
                <a16:creationId xmlns:a16="http://schemas.microsoft.com/office/drawing/2014/main" id="{F0B934F9-31D8-4271-8F70-973DB67EFFE3}"/>
              </a:ext>
            </a:extLst>
          </p:cNvPr>
          <p:cNvCxnSpPr/>
          <p:nvPr/>
        </p:nvCxnSpPr>
        <p:spPr>
          <a:xfrm>
            <a:off x="3063321" y="1992186"/>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B5A8CC7-89B2-441A-A063-6DCDAD346AFF}"/>
              </a:ext>
            </a:extLst>
          </p:cNvPr>
          <p:cNvCxnSpPr/>
          <p:nvPr/>
        </p:nvCxnSpPr>
        <p:spPr>
          <a:xfrm>
            <a:off x="6035505" y="1992185"/>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FB2F2A8-16B3-431B-80ED-EC8749AAF4A0}"/>
              </a:ext>
            </a:extLst>
          </p:cNvPr>
          <p:cNvCxnSpPr/>
          <p:nvPr/>
        </p:nvCxnSpPr>
        <p:spPr>
          <a:xfrm>
            <a:off x="8991789" y="1992185"/>
            <a:ext cx="0" cy="1886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745B63A-0543-49AF-BD84-FA6E1B415D76}"/>
              </a:ext>
            </a:extLst>
          </p:cNvPr>
          <p:cNvCxnSpPr/>
          <p:nvPr/>
        </p:nvCxnSpPr>
        <p:spPr>
          <a:xfrm>
            <a:off x="230103" y="4235144"/>
            <a:ext cx="11731793" cy="159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28" descr="Logo&#10;&#10;Description automatically generated with medium confidence">
            <a:extLst>
              <a:ext uri="{FF2B5EF4-FFF2-40B4-BE49-F238E27FC236}">
                <a16:creationId xmlns:a16="http://schemas.microsoft.com/office/drawing/2014/main" id="{682E64BC-6A93-4725-BF53-4ADCA4C1C8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pic>
        <p:nvPicPr>
          <p:cNvPr id="11" name="Picture 10">
            <a:extLst>
              <a:ext uri="{FF2B5EF4-FFF2-40B4-BE49-F238E27FC236}">
                <a16:creationId xmlns:a16="http://schemas.microsoft.com/office/drawing/2014/main" id="{6F76FBFA-6D03-AFD2-0830-F9CCF27F8014}"/>
              </a:ext>
            </a:extLst>
          </p:cNvPr>
          <p:cNvPicPr>
            <a:picLocks noChangeAspect="1"/>
          </p:cNvPicPr>
          <p:nvPr/>
        </p:nvPicPr>
        <p:blipFill>
          <a:blip r:embed="rId5">
            <a:duotone>
              <a:schemeClr val="accent5">
                <a:shade val="45000"/>
                <a:satMod val="135000"/>
              </a:schemeClr>
              <a:prstClr val="white"/>
            </a:duotone>
          </a:blip>
          <a:stretch>
            <a:fillRect/>
          </a:stretch>
        </p:blipFill>
        <p:spPr>
          <a:xfrm>
            <a:off x="2838248" y="2024924"/>
            <a:ext cx="3296194" cy="1981223"/>
          </a:xfrm>
          <a:prstGeom prst="rect">
            <a:avLst/>
          </a:prstGeom>
        </p:spPr>
      </p:pic>
      <p:pic>
        <p:nvPicPr>
          <p:cNvPr id="14" name="Picture 13">
            <a:extLst>
              <a:ext uri="{FF2B5EF4-FFF2-40B4-BE49-F238E27FC236}">
                <a16:creationId xmlns:a16="http://schemas.microsoft.com/office/drawing/2014/main" id="{010E0819-649B-3F5F-6FF0-0DE14D2EAC9A}"/>
              </a:ext>
            </a:extLst>
          </p:cNvPr>
          <p:cNvPicPr>
            <a:picLocks noChangeAspect="1"/>
          </p:cNvPicPr>
          <p:nvPr/>
        </p:nvPicPr>
        <p:blipFill>
          <a:blip r:embed="rId6">
            <a:duotone>
              <a:schemeClr val="accent5">
                <a:shade val="45000"/>
                <a:satMod val="135000"/>
              </a:schemeClr>
              <a:prstClr val="white"/>
            </a:duotone>
          </a:blip>
          <a:stretch>
            <a:fillRect/>
          </a:stretch>
        </p:blipFill>
        <p:spPr>
          <a:xfrm>
            <a:off x="0" y="2017181"/>
            <a:ext cx="3311687" cy="1990536"/>
          </a:xfrm>
          <a:prstGeom prst="rect">
            <a:avLst/>
          </a:prstGeom>
        </p:spPr>
      </p:pic>
      <p:pic>
        <p:nvPicPr>
          <p:cNvPr id="15" name="Picture 14">
            <a:extLst>
              <a:ext uri="{FF2B5EF4-FFF2-40B4-BE49-F238E27FC236}">
                <a16:creationId xmlns:a16="http://schemas.microsoft.com/office/drawing/2014/main" id="{A9E1C346-2493-92A9-BF73-16903865F70F}"/>
              </a:ext>
            </a:extLst>
          </p:cNvPr>
          <p:cNvPicPr>
            <a:picLocks noChangeAspect="1"/>
          </p:cNvPicPr>
          <p:nvPr/>
        </p:nvPicPr>
        <p:blipFill>
          <a:blip r:embed="rId7">
            <a:duotone>
              <a:schemeClr val="accent5">
                <a:shade val="45000"/>
                <a:satMod val="135000"/>
              </a:schemeClr>
              <a:prstClr val="white"/>
            </a:duotone>
          </a:blip>
          <a:stretch>
            <a:fillRect/>
          </a:stretch>
        </p:blipFill>
        <p:spPr>
          <a:xfrm>
            <a:off x="5921072" y="2023354"/>
            <a:ext cx="3284088" cy="1973946"/>
          </a:xfrm>
          <a:prstGeom prst="rect">
            <a:avLst/>
          </a:prstGeom>
        </p:spPr>
      </p:pic>
      <p:pic>
        <p:nvPicPr>
          <p:cNvPr id="16" name="Picture 15">
            <a:extLst>
              <a:ext uri="{FF2B5EF4-FFF2-40B4-BE49-F238E27FC236}">
                <a16:creationId xmlns:a16="http://schemas.microsoft.com/office/drawing/2014/main" id="{97F5898B-6134-8D23-5F43-FC25C438F723}"/>
              </a:ext>
            </a:extLst>
          </p:cNvPr>
          <p:cNvPicPr>
            <a:picLocks noChangeAspect="1"/>
          </p:cNvPicPr>
          <p:nvPr/>
        </p:nvPicPr>
        <p:blipFill>
          <a:blip r:embed="rId8">
            <a:duotone>
              <a:schemeClr val="accent5">
                <a:shade val="45000"/>
                <a:satMod val="135000"/>
              </a:schemeClr>
              <a:prstClr val="white"/>
            </a:duotone>
          </a:blip>
          <a:stretch>
            <a:fillRect/>
          </a:stretch>
        </p:blipFill>
        <p:spPr>
          <a:xfrm>
            <a:off x="8895805" y="2014507"/>
            <a:ext cx="3296195" cy="1981223"/>
          </a:xfrm>
          <a:prstGeom prst="rect">
            <a:avLst/>
          </a:prstGeom>
        </p:spPr>
      </p:pic>
      <p:pic>
        <p:nvPicPr>
          <p:cNvPr id="17" name="Picture 16">
            <a:extLst>
              <a:ext uri="{FF2B5EF4-FFF2-40B4-BE49-F238E27FC236}">
                <a16:creationId xmlns:a16="http://schemas.microsoft.com/office/drawing/2014/main" id="{FD0B2A23-14B5-D141-55CD-268C4BB6A1B2}"/>
              </a:ext>
            </a:extLst>
          </p:cNvPr>
          <p:cNvPicPr>
            <a:picLocks noChangeAspect="1"/>
          </p:cNvPicPr>
          <p:nvPr/>
        </p:nvPicPr>
        <p:blipFill>
          <a:blip r:embed="rId9">
            <a:duotone>
              <a:schemeClr val="accent5">
                <a:shade val="45000"/>
                <a:satMod val="135000"/>
              </a:schemeClr>
              <a:prstClr val="white"/>
            </a:duotone>
          </a:blip>
          <a:stretch>
            <a:fillRect/>
          </a:stretch>
        </p:blipFill>
        <p:spPr>
          <a:xfrm>
            <a:off x="218979" y="4332235"/>
            <a:ext cx="3371309" cy="2026372"/>
          </a:xfrm>
          <a:prstGeom prst="rect">
            <a:avLst/>
          </a:prstGeom>
        </p:spPr>
      </p:pic>
    </p:spTree>
    <p:extLst>
      <p:ext uri="{BB962C8B-B14F-4D97-AF65-F5344CB8AC3E}">
        <p14:creationId xmlns:p14="http://schemas.microsoft.com/office/powerpoint/2010/main" val="275388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5D5C34-C763-4FAC-A633-A6C1CBE38A14}"/>
              </a:ext>
            </a:extLst>
          </p:cNvPr>
          <p:cNvSpPr>
            <a:spLocks noGrp="1"/>
          </p:cNvSpPr>
          <p:nvPr>
            <p:ph sz="half" idx="1"/>
          </p:nvPr>
        </p:nvSpPr>
        <p:spPr>
          <a:xfrm>
            <a:off x="841306" y="1836614"/>
            <a:ext cx="10718895" cy="4245308"/>
          </a:xfrm>
        </p:spPr>
        <p:txBody>
          <a:bodyPr anchor="ctr">
            <a:noAutofit/>
          </a:bodyPr>
          <a:lstStyle/>
          <a:p>
            <a:pPr marL="0" indent="0">
              <a:buNone/>
            </a:pPr>
            <a:r>
              <a:rPr lang="en-GB" sz="1200" dirty="0">
                <a:latin typeface="Futura"/>
              </a:rPr>
              <a:t>Coffee#</a:t>
            </a:r>
          </a:p>
          <a:p>
            <a:pPr marL="0" indent="0">
              <a:buNone/>
            </a:pPr>
            <a:endParaRPr lang="en-GB" sz="1200" dirty="0">
              <a:latin typeface="Futura"/>
            </a:endParaRPr>
          </a:p>
          <a:p>
            <a:pPr marL="0" indent="0">
              <a:buNone/>
            </a:pPr>
            <a:endParaRPr lang="en-GB" sz="1200" dirty="0">
              <a:latin typeface="Futura"/>
            </a:endParaRPr>
          </a:p>
          <a:p>
            <a:pPr marL="0" indent="0">
              <a:buNone/>
            </a:pPr>
            <a:endParaRPr lang="en-GB" sz="1200" dirty="0">
              <a:latin typeface="Futura"/>
            </a:endParaRPr>
          </a:p>
          <a:p>
            <a:pPr marL="0" indent="0">
              <a:buNone/>
            </a:pPr>
            <a:endParaRPr lang="en-GB" sz="1200" dirty="0">
              <a:latin typeface="Futura"/>
            </a:endParaRPr>
          </a:p>
          <a:p>
            <a:pPr marL="0" indent="0">
              <a:buNone/>
            </a:pPr>
            <a:r>
              <a:rPr lang="en-GB" sz="1200" dirty="0">
                <a:latin typeface="Futura"/>
              </a:rPr>
              <a:t>Coffee#1 is </a:t>
            </a:r>
            <a:r>
              <a:rPr lang="en-US" altLang="en-US" sz="1200" dirty="0">
                <a:latin typeface="Futura"/>
              </a:rPr>
              <a:t>is an inclusive and merit-led business; welcoming of the diverse perspectives that different nationalities, sexualities, cultures and genders provide.  We are committed to inequality of reward regardless of gender, sexuality or ethnicity and are proud of the significant improvements that have been made to mean and median pay rates.</a:t>
            </a:r>
            <a:endParaRPr lang="en-GB" sz="1200" dirty="0">
              <a:latin typeface="Futura"/>
            </a:endParaRPr>
          </a:p>
          <a:p>
            <a:pPr marL="0" indent="0">
              <a:buNone/>
            </a:pPr>
            <a:r>
              <a:rPr lang="en-GB" sz="1200" dirty="0">
                <a:latin typeface="Futura"/>
              </a:rPr>
              <a:t>We believe whole-heartedly in rewarding our teams fairly and supporting all employees with their desired development, to enable both career and compensation progression.  </a:t>
            </a:r>
          </a:p>
          <a:p>
            <a:pPr marL="0" indent="0" algn="just">
              <a:lnSpc>
                <a:spcPct val="107000"/>
              </a:lnSpc>
              <a:spcAft>
                <a:spcPts val="800"/>
              </a:spcAft>
              <a:buNone/>
            </a:pPr>
            <a:r>
              <a:rPr lang="en-GB" sz="1200" b="1" dirty="0">
                <a:latin typeface="Futura"/>
              </a:rPr>
              <a:t>OUR PLAN: </a:t>
            </a:r>
          </a:p>
          <a:p>
            <a:pPr marL="0" indent="0">
              <a:buNone/>
            </a:pPr>
            <a:r>
              <a:rPr lang="en-GB" altLang="en-US" sz="1200" dirty="0">
                <a:latin typeface="Futura"/>
              </a:rPr>
              <a:t>While we recruit some of our employees externally, our people strategy is built clearly upon developing from within.  We are proud of our employer brand and delighted that over 75% of our employees recommend Coffee#1 as a place to work.  The opportunity to acquire skill and grow both as a person and a professional are important to our teams and our action plan for the next year is designed to provide a framework of development and reward that is fair and progressive.</a:t>
            </a:r>
          </a:p>
          <a:p>
            <a:pPr marL="0" indent="0">
              <a:buNone/>
            </a:pPr>
            <a:r>
              <a:rPr lang="en-GB" altLang="en-US" sz="1200" dirty="0">
                <a:latin typeface="Futura"/>
              </a:rPr>
              <a:t>Our actions include:</a:t>
            </a:r>
          </a:p>
          <a:p>
            <a:pPr marL="628650" lvl="1" indent="-171450">
              <a:buFont typeface="Wingdings" panose="05000000000000000000" pitchFamily="2" charset="2"/>
              <a:buChar char="ü"/>
            </a:pPr>
            <a:r>
              <a:rPr lang="en-GB" sz="1200" dirty="0">
                <a:latin typeface="Futura"/>
              </a:rPr>
              <a:t>Continued review of our packages of compensation and benefits extending to pay rate, salary, bonus and benefits</a:t>
            </a:r>
          </a:p>
          <a:p>
            <a:pPr marL="628650" lvl="1" indent="-171450">
              <a:buFont typeface="Wingdings" panose="05000000000000000000" pitchFamily="2" charset="2"/>
              <a:buChar char="ü"/>
            </a:pPr>
            <a:r>
              <a:rPr lang="en-GB" sz="1200" dirty="0">
                <a:latin typeface="Futura"/>
              </a:rPr>
              <a:t>The introduction of a series of development programs that afford employees at all levels of Coffee#1 the opportunity to acquire new skills and progress</a:t>
            </a:r>
          </a:p>
          <a:p>
            <a:pPr marL="628650" lvl="1" indent="-171450">
              <a:buFont typeface="Wingdings" panose="05000000000000000000" pitchFamily="2" charset="2"/>
              <a:buChar char="ü"/>
            </a:pPr>
            <a:r>
              <a:rPr lang="en-GB" sz="1200" dirty="0">
                <a:latin typeface="Futura"/>
              </a:rPr>
              <a:t>The addition of new workplace training and workshops that enable our teams to work cohesively and respect the diversity of the team we employ</a:t>
            </a:r>
          </a:p>
          <a:p>
            <a:pPr marL="628650" lvl="1" indent="-171450">
              <a:buFont typeface="Wingdings" panose="05000000000000000000" pitchFamily="2" charset="2"/>
              <a:buChar char="ü"/>
            </a:pPr>
            <a:r>
              <a:rPr lang="en-GB" sz="1200" dirty="0">
                <a:latin typeface="Futura"/>
              </a:rPr>
              <a:t>The continuation of fully merit-based recruitment and reward processes </a:t>
            </a:r>
          </a:p>
          <a:p>
            <a:pPr marL="0" indent="0" algn="just">
              <a:lnSpc>
                <a:spcPct val="107000"/>
              </a:lnSpc>
              <a:spcAft>
                <a:spcPts val="800"/>
              </a:spcAft>
              <a:buNone/>
            </a:pPr>
            <a:endParaRPr lang="en-GB" sz="1200" b="1" dirty="0">
              <a:latin typeface="Futura"/>
            </a:endParaRPr>
          </a:p>
          <a:p>
            <a:pPr marL="0" indent="0" algn="just">
              <a:lnSpc>
                <a:spcPct val="107000"/>
              </a:lnSpc>
              <a:spcAft>
                <a:spcPts val="800"/>
              </a:spcAft>
              <a:buNone/>
            </a:pPr>
            <a:endParaRPr lang="en-GB" sz="1200" dirty="0">
              <a:latin typeface="Futura"/>
            </a:endParaRPr>
          </a:p>
          <a:p>
            <a:pPr marL="0" indent="0" algn="just">
              <a:lnSpc>
                <a:spcPct val="107000"/>
              </a:lnSpc>
              <a:spcAft>
                <a:spcPts val="800"/>
              </a:spcAft>
              <a:buNone/>
            </a:pPr>
            <a:endParaRPr lang="en-GB" sz="1200" dirty="0">
              <a:latin typeface="Futura"/>
            </a:endParaRPr>
          </a:p>
          <a:p>
            <a:pPr marL="0" indent="0" algn="just">
              <a:lnSpc>
                <a:spcPct val="107000"/>
              </a:lnSpc>
              <a:spcAft>
                <a:spcPts val="800"/>
              </a:spcAft>
              <a:buNone/>
            </a:pPr>
            <a:endParaRPr lang="en-GB" sz="1200" dirty="0">
              <a:latin typeface="Futura"/>
            </a:endParaRPr>
          </a:p>
          <a:p>
            <a:pPr marL="0" indent="0" algn="just">
              <a:lnSpc>
                <a:spcPct val="107000"/>
              </a:lnSpc>
              <a:spcAft>
                <a:spcPts val="800"/>
              </a:spcAft>
              <a:buNone/>
            </a:pPr>
            <a:endParaRPr lang="en-GB" altLang="en-US" sz="1200" b="1" dirty="0">
              <a:latin typeface="Futura"/>
            </a:endParaRPr>
          </a:p>
        </p:txBody>
      </p:sp>
      <p:sp>
        <p:nvSpPr>
          <p:cNvPr id="2" name="Title 1"/>
          <p:cNvSpPr>
            <a:spLocks noGrp="1"/>
          </p:cNvSpPr>
          <p:nvPr>
            <p:ph type="title"/>
          </p:nvPr>
        </p:nvSpPr>
        <p:spPr>
          <a:xfrm>
            <a:off x="0" y="-20736"/>
            <a:ext cx="10515600" cy="1325563"/>
          </a:xfrm>
        </p:spPr>
        <p:txBody>
          <a:bodyPr>
            <a:normAutofit/>
          </a:bodyPr>
          <a:lstStyle/>
          <a:p>
            <a:r>
              <a:rPr lang="en-GB" b="1" dirty="0">
                <a:solidFill>
                  <a:schemeClr val="bg1"/>
                </a:solidFill>
                <a:latin typeface="Neutra"/>
                <a:cs typeface="Aharoni" panose="02010803020104030203" pitchFamily="2" charset="-79"/>
              </a:rPr>
              <a:t>GENDER PAY GAP 2020</a:t>
            </a:r>
          </a:p>
        </p:txBody>
      </p:sp>
      <p:pic>
        <p:nvPicPr>
          <p:cNvPr id="7" name="Picture 6">
            <a:extLst>
              <a:ext uri="{FF2B5EF4-FFF2-40B4-BE49-F238E27FC236}">
                <a16:creationId xmlns:a16="http://schemas.microsoft.com/office/drawing/2014/main" id="{7057C8BD-06D2-4E6B-A662-BF59C4FB278F}"/>
              </a:ext>
            </a:extLst>
          </p:cNvPr>
          <p:cNvPicPr>
            <a:picLocks noChangeAspect="1"/>
          </p:cNvPicPr>
          <p:nvPr/>
        </p:nvPicPr>
        <p:blipFill rotWithShape="1">
          <a:blip r:embed="rId2"/>
          <a:srcRect t="40677"/>
          <a:stretch/>
        </p:blipFill>
        <p:spPr>
          <a:xfrm>
            <a:off x="0" y="-20736"/>
            <a:ext cx="12191999" cy="1325563"/>
          </a:xfrm>
          <a:prstGeom prst="rect">
            <a:avLst/>
          </a:prstGeom>
        </p:spPr>
      </p:pic>
      <p:pic>
        <p:nvPicPr>
          <p:cNvPr id="9" name="Picture 8">
            <a:extLst>
              <a:ext uri="{FF2B5EF4-FFF2-40B4-BE49-F238E27FC236}">
                <a16:creationId xmlns:a16="http://schemas.microsoft.com/office/drawing/2014/main" id="{71CC1F32-EEC1-454F-9946-277011C5A45B}"/>
              </a:ext>
            </a:extLst>
          </p:cNvPr>
          <p:cNvPicPr>
            <a:picLocks noChangeAspect="1"/>
          </p:cNvPicPr>
          <p:nvPr/>
        </p:nvPicPr>
        <p:blipFill rotWithShape="1">
          <a:blip r:embed="rId2"/>
          <a:srcRect t="40677"/>
          <a:stretch/>
        </p:blipFill>
        <p:spPr>
          <a:xfrm>
            <a:off x="1" y="6368143"/>
            <a:ext cx="12191999" cy="489857"/>
          </a:xfrm>
          <a:prstGeom prst="rect">
            <a:avLst/>
          </a:prstGeom>
        </p:spPr>
      </p:pic>
      <p:sp>
        <p:nvSpPr>
          <p:cNvPr id="10" name="Footer Placeholder 18">
            <a:extLst>
              <a:ext uri="{FF2B5EF4-FFF2-40B4-BE49-F238E27FC236}">
                <a16:creationId xmlns:a16="http://schemas.microsoft.com/office/drawing/2014/main" id="{F2EF3B69-D2B9-4B75-8D38-5D1849B82BF6}"/>
              </a:ext>
            </a:extLst>
          </p:cNvPr>
          <p:cNvSpPr>
            <a:spLocks noGrp="1"/>
          </p:cNvSpPr>
          <p:nvPr>
            <p:ph type="ftr" sz="quarter" idx="11"/>
          </p:nvPr>
        </p:nvSpPr>
        <p:spPr>
          <a:xfrm>
            <a:off x="3869508" y="6430508"/>
            <a:ext cx="4114800" cy="365125"/>
          </a:xfrm>
        </p:spPr>
        <p:txBody>
          <a:bodyPr/>
          <a:lstStyle/>
          <a:p>
            <a:r>
              <a:rPr lang="en-GB" b="1" dirty="0">
                <a:solidFill>
                  <a:schemeClr val="tx1"/>
                </a:solidFill>
                <a:latin typeface="Futura"/>
              </a:rPr>
              <a:t>Coffee#1 - Gender Pay Report 2023</a:t>
            </a:r>
          </a:p>
        </p:txBody>
      </p:sp>
      <p:pic>
        <p:nvPicPr>
          <p:cNvPr id="8" name="Picture 7" descr="Logo&#10;&#10;Description automatically generated with medium confidence">
            <a:extLst>
              <a:ext uri="{FF2B5EF4-FFF2-40B4-BE49-F238E27FC236}">
                <a16:creationId xmlns:a16="http://schemas.microsoft.com/office/drawing/2014/main" id="{DD66141B-F6FA-40AF-B9E2-B5284B662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206" y="149091"/>
            <a:ext cx="4087586" cy="1218101"/>
          </a:xfrm>
          <a:prstGeom prst="rect">
            <a:avLst/>
          </a:prstGeom>
        </p:spPr>
      </p:pic>
    </p:spTree>
    <p:extLst>
      <p:ext uri="{BB962C8B-B14F-4D97-AF65-F5344CB8AC3E}">
        <p14:creationId xmlns:p14="http://schemas.microsoft.com/office/powerpoint/2010/main" val="41331087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402EB4B6B79046BB28AFF258B9F934" ma:contentTypeVersion="14" ma:contentTypeDescription="Create a new document." ma:contentTypeScope="" ma:versionID="8646c095fff04149b76a15b7511cac80">
  <xsd:schema xmlns:xsd="http://www.w3.org/2001/XMLSchema" xmlns:xs="http://www.w3.org/2001/XMLSchema" xmlns:p="http://schemas.microsoft.com/office/2006/metadata/properties" xmlns:ns3="b1ebee7d-7bed-40e4-a691-e44fa28595ff" xmlns:ns4="33eb61f3-4758-4b83-86a9-9e30257f10dd" targetNamespace="http://schemas.microsoft.com/office/2006/metadata/properties" ma:root="true" ma:fieldsID="98d64a74778c868877e0df228339d785" ns3:_="" ns4:_="">
    <xsd:import namespace="b1ebee7d-7bed-40e4-a691-e44fa28595ff"/>
    <xsd:import namespace="33eb61f3-4758-4b83-86a9-9e30257f10d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LengthInSeconds"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bee7d-7bed-40e4-a691-e44fa28595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eb61f3-4758-4b83-86a9-9e30257f10dd"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E09E7B-1CA9-4D0E-BFA6-D315D6ACB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bee7d-7bed-40e4-a691-e44fa28595ff"/>
    <ds:schemaRef ds:uri="33eb61f3-4758-4b83-86a9-9e30257f10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B2F421-DB87-4E66-B82F-E991AB737848}">
  <ds:schemaRefs>
    <ds:schemaRef ds:uri="http://schemas.microsoft.com/office/2006/documentManagement/types"/>
    <ds:schemaRef ds:uri="b1ebee7d-7bed-40e4-a691-e44fa28595ff"/>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 ds:uri="33eb61f3-4758-4b83-86a9-9e30257f10dd"/>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8935DE3D-759A-4B77-A639-9EC32CEEDF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4271</TotalTime>
  <Words>652</Words>
  <Application>Microsoft Office PowerPoint</Application>
  <PresentationFormat>Widescreen</PresentationFormat>
  <Paragraphs>56</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Futura</vt:lpstr>
      <vt:lpstr>Futura </vt:lpstr>
      <vt:lpstr>Neutra</vt:lpstr>
      <vt:lpstr>Wingdings</vt:lpstr>
      <vt:lpstr>Office Theme</vt:lpstr>
      <vt:lpstr>GENDER PAY REPORT 2023</vt:lpstr>
      <vt:lpstr>GENDER PAY GAP 2020</vt:lpstr>
      <vt:lpstr>OUR RESULTS </vt:lpstr>
      <vt:lpstr>OUR RESULTS </vt:lpstr>
      <vt:lpstr>OUR RESULTS </vt:lpstr>
      <vt:lpstr>GENDER PAY GAP 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PAY REPORTING 2018/19</dc:title>
  <dc:creator>Katie Arnott</dc:creator>
  <cp:lastModifiedBy>Tammy Hughes</cp:lastModifiedBy>
  <cp:revision>97</cp:revision>
  <cp:lastPrinted>2023-03-16T11:46:12Z</cp:lastPrinted>
  <dcterms:created xsi:type="dcterms:W3CDTF">2020-01-15T13:57:43Z</dcterms:created>
  <dcterms:modified xsi:type="dcterms:W3CDTF">2024-03-27T12:19:34Z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0x01010074402EB4B6B79046BB28AFF258B9F934</vt:lpwstr>
  </property>
</Properties>
</file>