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11"/>
  </p:notesMasterIdLst>
  <p:sldIdLst>
    <p:sldId id="256" r:id="rId5"/>
    <p:sldId id="271" r:id="rId6"/>
    <p:sldId id="277" r:id="rId7"/>
    <p:sldId id="278" r:id="rId8"/>
    <p:sldId id="279" r:id="rId9"/>
    <p:sldId id="280" r:id="rId10"/>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6B8DCE"/>
    <a:srgbClr val="CC9900"/>
    <a:srgbClr val="FFCC00"/>
    <a:srgbClr val="CCCC00"/>
    <a:srgbClr val="DF3F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67" d="100"/>
          <a:sy n="67" d="100"/>
        </p:scale>
        <p:origin x="452" y="44"/>
      </p:cViewPr>
      <p:guideLst/>
    </p:cSldViewPr>
  </p:slideViewPr>
  <p:notesTextViewPr>
    <p:cViewPr>
      <p:scale>
        <a:sx n="1" d="1"/>
        <a:sy n="1" d="1"/>
      </p:scale>
      <p:origin x="0" y="0"/>
    </p:cViewPr>
  </p:notesTextViewPr>
  <p:notesViewPr>
    <p:cSldViewPr snapToGrid="0">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en-GB"/>
              <a:t>4th Pay Quartile</a:t>
            </a:r>
          </a:p>
        </c:rich>
      </c:tx>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dLbls>
          <c:dLblPos val="inEnd"/>
          <c:showLegendKey val="0"/>
          <c:showVal val="0"/>
          <c:showCatName val="0"/>
          <c:showSerName val="0"/>
          <c:showPercent val="1"/>
          <c:showBubbleSize val="0"/>
          <c:showLeaderLines val="0"/>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en-GB"/>
              <a:t>3rd Pay Quartile</a:t>
            </a:r>
          </a:p>
        </c:rich>
      </c:tx>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dLbls>
          <c:dLblPos val="inEnd"/>
          <c:showLegendKey val="0"/>
          <c:showVal val="0"/>
          <c:showCatName val="0"/>
          <c:showSerName val="0"/>
          <c:showPercent val="1"/>
          <c:showBubbleSize val="0"/>
          <c:showLeaderLines val="0"/>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en-GB"/>
              <a:t>2nd Pay Quartile</a:t>
            </a:r>
          </a:p>
        </c:rich>
      </c:tx>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dLbls>
          <c:dLblPos val="inEnd"/>
          <c:showLegendKey val="0"/>
          <c:showVal val="0"/>
          <c:showCatName val="0"/>
          <c:showSerName val="0"/>
          <c:showPercent val="1"/>
          <c:showBubbleSize val="0"/>
          <c:showLeaderLines val="0"/>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en-GB"/>
              <a:t>1st Pay Quartile</a:t>
            </a:r>
          </a:p>
        </c:rich>
      </c:tx>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dLbls>
          <c:dLblPos val="inEnd"/>
          <c:showLegendKey val="0"/>
          <c:showVal val="0"/>
          <c:showCatName val="0"/>
          <c:showSerName val="0"/>
          <c:showPercent val="1"/>
          <c:showBubbleSize val="0"/>
          <c:showLeaderLines val="0"/>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dLbls>
          <c:dLblPos val="inEnd"/>
          <c:showLegendKey val="0"/>
          <c:showVal val="0"/>
          <c:showCatName val="0"/>
          <c:showSerName val="0"/>
          <c:showPercent val="1"/>
          <c:showBubbleSize val="0"/>
          <c:showLeaderLines val="0"/>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en-GB"/>
              <a:t>3rd pay quartile</a:t>
            </a:r>
          </a:p>
        </c:rich>
      </c:tx>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dLbls>
          <c:dLblPos val="inEnd"/>
          <c:showLegendKey val="0"/>
          <c:showVal val="0"/>
          <c:showCatName val="0"/>
          <c:showSerName val="0"/>
          <c:showPercent val="1"/>
          <c:showBubbleSize val="0"/>
          <c:showLeaderLines val="0"/>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9EEAAAD1-8354-4632-A836-3B3CAAF41BB3}" type="datetimeFigureOut">
              <a:rPr lang="en-GB" smtClean="0"/>
              <a:t>27/03/2024</a:t>
            </a:fld>
            <a:endParaRPr lang="en-GB" dirty="0"/>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BA478A6A-820E-4702-BD4A-8DC64E9927B7}" type="slidenum">
              <a:rPr lang="en-GB" smtClean="0"/>
              <a:t>‹#›</a:t>
            </a:fld>
            <a:endParaRPr lang="en-GB" dirty="0"/>
          </a:p>
        </p:txBody>
      </p:sp>
    </p:spTree>
    <p:extLst>
      <p:ext uri="{BB962C8B-B14F-4D97-AF65-F5344CB8AC3E}">
        <p14:creationId xmlns:p14="http://schemas.microsoft.com/office/powerpoint/2010/main" val="3116970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9948D23-B435-4DA7-917B-465F9BAB99A9}" type="datetime1">
              <a:rPr lang="en-GB" smtClean="0"/>
              <a:t>27/03/2024</a:t>
            </a:fld>
            <a:endParaRPr lang="en-GB" dirty="0"/>
          </a:p>
        </p:txBody>
      </p:sp>
      <p:sp>
        <p:nvSpPr>
          <p:cNvPr id="5" name="Footer Placeholder 4"/>
          <p:cNvSpPr>
            <a:spLocks noGrp="1"/>
          </p:cNvSpPr>
          <p:nvPr>
            <p:ph type="ftr" sz="quarter" idx="11"/>
          </p:nvPr>
        </p:nvSpPr>
        <p:spPr/>
        <p:txBody>
          <a:bodyPr/>
          <a:lstStyle/>
          <a:p>
            <a:r>
              <a:rPr lang="en-GB" dirty="0"/>
              <a:t>Caffe Nero- Gender Pay Report 2020</a:t>
            </a:r>
          </a:p>
        </p:txBody>
      </p:sp>
      <p:sp>
        <p:nvSpPr>
          <p:cNvPr id="6" name="Slide Number Placeholder 5"/>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525335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213B5E-C877-4EBE-83D4-AB32EDA01E2D}" type="datetime1">
              <a:rPr lang="en-GB" smtClean="0"/>
              <a:t>27/03/2024</a:t>
            </a:fld>
            <a:endParaRPr lang="en-GB" dirty="0"/>
          </a:p>
        </p:txBody>
      </p:sp>
      <p:sp>
        <p:nvSpPr>
          <p:cNvPr id="5" name="Footer Placeholder 4"/>
          <p:cNvSpPr>
            <a:spLocks noGrp="1"/>
          </p:cNvSpPr>
          <p:nvPr>
            <p:ph type="ftr" sz="quarter" idx="11"/>
          </p:nvPr>
        </p:nvSpPr>
        <p:spPr/>
        <p:txBody>
          <a:bodyPr/>
          <a:lstStyle/>
          <a:p>
            <a:r>
              <a:rPr lang="en-GB" dirty="0"/>
              <a:t>Caffe Nero- Gender Pay Report 2020</a:t>
            </a:r>
          </a:p>
        </p:txBody>
      </p:sp>
      <p:sp>
        <p:nvSpPr>
          <p:cNvPr id="6" name="Slide Number Placeholder 5"/>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3547084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C04133-1EC6-469D-B9D6-226361059BE4}" type="datetime1">
              <a:rPr lang="en-GB" smtClean="0"/>
              <a:t>27/03/2024</a:t>
            </a:fld>
            <a:endParaRPr lang="en-GB" dirty="0"/>
          </a:p>
        </p:txBody>
      </p:sp>
      <p:sp>
        <p:nvSpPr>
          <p:cNvPr id="5" name="Footer Placeholder 4"/>
          <p:cNvSpPr>
            <a:spLocks noGrp="1"/>
          </p:cNvSpPr>
          <p:nvPr>
            <p:ph type="ftr" sz="quarter" idx="11"/>
          </p:nvPr>
        </p:nvSpPr>
        <p:spPr/>
        <p:txBody>
          <a:bodyPr/>
          <a:lstStyle/>
          <a:p>
            <a:r>
              <a:rPr lang="en-GB" dirty="0"/>
              <a:t>Caffe Nero- Gender Pay Report 2020</a:t>
            </a:r>
          </a:p>
        </p:txBody>
      </p:sp>
      <p:sp>
        <p:nvSpPr>
          <p:cNvPr id="6" name="Slide Number Placeholder 5"/>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2377797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D77E9B-9428-4316-A406-DE73AC9F0E9F}" type="datetime1">
              <a:rPr lang="en-GB" smtClean="0"/>
              <a:t>27/03/2024</a:t>
            </a:fld>
            <a:endParaRPr lang="en-GB" dirty="0"/>
          </a:p>
        </p:txBody>
      </p:sp>
      <p:sp>
        <p:nvSpPr>
          <p:cNvPr id="6" name="Footer Placeholder 5"/>
          <p:cNvSpPr>
            <a:spLocks noGrp="1"/>
          </p:cNvSpPr>
          <p:nvPr>
            <p:ph type="ftr" sz="quarter" idx="11"/>
          </p:nvPr>
        </p:nvSpPr>
        <p:spPr/>
        <p:txBody>
          <a:bodyPr/>
          <a:lstStyle/>
          <a:p>
            <a:r>
              <a:rPr lang="en-GB" dirty="0"/>
              <a:t>Caffe Nero- Gender Pay Report 2020</a:t>
            </a:r>
          </a:p>
        </p:txBody>
      </p:sp>
      <p:sp>
        <p:nvSpPr>
          <p:cNvPr id="7" name="Slide Number Placeholder 6"/>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1895267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A8C61F-8282-4450-A487-B4AC9925FC67}" type="datetime1">
              <a:rPr lang="en-GB" smtClean="0"/>
              <a:t>27/03/2024</a:t>
            </a:fld>
            <a:endParaRPr lang="en-GB" dirty="0"/>
          </a:p>
        </p:txBody>
      </p:sp>
      <p:sp>
        <p:nvSpPr>
          <p:cNvPr id="8" name="Footer Placeholder 7"/>
          <p:cNvSpPr>
            <a:spLocks noGrp="1"/>
          </p:cNvSpPr>
          <p:nvPr>
            <p:ph type="ftr" sz="quarter" idx="11"/>
          </p:nvPr>
        </p:nvSpPr>
        <p:spPr/>
        <p:txBody>
          <a:bodyPr/>
          <a:lstStyle/>
          <a:p>
            <a:r>
              <a:rPr lang="en-GB" dirty="0"/>
              <a:t>Caffe Nero- Gender Pay Report 2020</a:t>
            </a:r>
          </a:p>
        </p:txBody>
      </p:sp>
      <p:sp>
        <p:nvSpPr>
          <p:cNvPr id="9" name="Slide Number Placeholder 8"/>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4209089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9D8629B-EA18-48A1-B6BE-41FBA600BD10}" type="datetime1">
              <a:rPr lang="en-GB" smtClean="0"/>
              <a:t>27/03/2024</a:t>
            </a:fld>
            <a:endParaRPr lang="en-GB" dirty="0"/>
          </a:p>
        </p:txBody>
      </p:sp>
      <p:sp>
        <p:nvSpPr>
          <p:cNvPr id="4" name="Footer Placeholder 3"/>
          <p:cNvSpPr>
            <a:spLocks noGrp="1"/>
          </p:cNvSpPr>
          <p:nvPr>
            <p:ph type="ftr" sz="quarter" idx="11"/>
          </p:nvPr>
        </p:nvSpPr>
        <p:spPr/>
        <p:txBody>
          <a:bodyPr/>
          <a:lstStyle/>
          <a:p>
            <a:r>
              <a:rPr lang="en-GB" dirty="0"/>
              <a:t>Caffe Nero- Gender Pay Report 2020</a:t>
            </a:r>
          </a:p>
        </p:txBody>
      </p:sp>
      <p:sp>
        <p:nvSpPr>
          <p:cNvPr id="5" name="Slide Number Placeholder 4"/>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1429507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121323-B1AE-46AD-A92F-4773E61006D6}" type="datetime1">
              <a:rPr lang="en-GB" smtClean="0"/>
              <a:t>27/03/2024</a:t>
            </a:fld>
            <a:endParaRPr lang="en-GB" dirty="0"/>
          </a:p>
        </p:txBody>
      </p:sp>
      <p:sp>
        <p:nvSpPr>
          <p:cNvPr id="3" name="Footer Placeholder 2"/>
          <p:cNvSpPr>
            <a:spLocks noGrp="1"/>
          </p:cNvSpPr>
          <p:nvPr>
            <p:ph type="ftr" sz="quarter" idx="11"/>
          </p:nvPr>
        </p:nvSpPr>
        <p:spPr/>
        <p:txBody>
          <a:bodyPr/>
          <a:lstStyle/>
          <a:p>
            <a:r>
              <a:rPr lang="en-GB" dirty="0"/>
              <a:t>Caffe Nero- Gender Pay Report 2020</a:t>
            </a:r>
          </a:p>
        </p:txBody>
      </p:sp>
      <p:sp>
        <p:nvSpPr>
          <p:cNvPr id="4" name="Slide Number Placeholder 3"/>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4191741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F35451-DFFF-46FD-88C8-1710320946E2}" type="datetime1">
              <a:rPr lang="en-GB" smtClean="0"/>
              <a:t>27/03/2024</a:t>
            </a:fld>
            <a:endParaRPr lang="en-GB" dirty="0"/>
          </a:p>
        </p:txBody>
      </p:sp>
      <p:sp>
        <p:nvSpPr>
          <p:cNvPr id="6" name="Footer Placeholder 5"/>
          <p:cNvSpPr>
            <a:spLocks noGrp="1"/>
          </p:cNvSpPr>
          <p:nvPr>
            <p:ph type="ftr" sz="quarter" idx="11"/>
          </p:nvPr>
        </p:nvSpPr>
        <p:spPr/>
        <p:txBody>
          <a:bodyPr/>
          <a:lstStyle/>
          <a:p>
            <a:r>
              <a:rPr lang="en-GB" dirty="0"/>
              <a:t>Caffe Nero- Gender Pay Report 2020</a:t>
            </a:r>
          </a:p>
        </p:txBody>
      </p:sp>
      <p:sp>
        <p:nvSpPr>
          <p:cNvPr id="7" name="Slide Number Placeholder 6"/>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3108039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60E514-28CC-4FDA-A13A-8E925F03DB98}" type="datetime1">
              <a:rPr lang="en-GB" smtClean="0"/>
              <a:t>27/03/2024</a:t>
            </a:fld>
            <a:endParaRPr lang="en-GB" dirty="0"/>
          </a:p>
        </p:txBody>
      </p:sp>
      <p:sp>
        <p:nvSpPr>
          <p:cNvPr id="6" name="Footer Placeholder 5"/>
          <p:cNvSpPr>
            <a:spLocks noGrp="1"/>
          </p:cNvSpPr>
          <p:nvPr>
            <p:ph type="ftr" sz="quarter" idx="11"/>
          </p:nvPr>
        </p:nvSpPr>
        <p:spPr/>
        <p:txBody>
          <a:bodyPr/>
          <a:lstStyle/>
          <a:p>
            <a:r>
              <a:rPr lang="en-GB" dirty="0"/>
              <a:t>Caffe Nero- Gender Pay Report 2020</a:t>
            </a:r>
          </a:p>
        </p:txBody>
      </p:sp>
      <p:sp>
        <p:nvSpPr>
          <p:cNvPr id="7" name="Slide Number Placeholder 6"/>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559741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CB5C30-10F0-4FC7-AE40-2A13B05E05B6}" type="datetime1">
              <a:rPr lang="en-GB" smtClean="0"/>
              <a:t>27/03/2024</a:t>
            </a:fld>
            <a:endParaRPr lang="en-GB" dirty="0"/>
          </a:p>
        </p:txBody>
      </p:sp>
      <p:sp>
        <p:nvSpPr>
          <p:cNvPr id="5" name="Footer Placeholder 4"/>
          <p:cNvSpPr>
            <a:spLocks noGrp="1"/>
          </p:cNvSpPr>
          <p:nvPr>
            <p:ph type="ftr" sz="quarter" idx="11"/>
          </p:nvPr>
        </p:nvSpPr>
        <p:spPr/>
        <p:txBody>
          <a:bodyPr/>
          <a:lstStyle/>
          <a:p>
            <a:r>
              <a:rPr lang="en-GB" dirty="0"/>
              <a:t>Caffe Nero- Gender Pay Report 2020</a:t>
            </a:r>
          </a:p>
        </p:txBody>
      </p:sp>
      <p:sp>
        <p:nvSpPr>
          <p:cNvPr id="6" name="Slide Number Placeholder 5"/>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23718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AE295E-6F72-4DB5-B0EC-183FDF75ADDE}" type="datetime1">
              <a:rPr lang="en-GB" smtClean="0"/>
              <a:t>27/03/2024</a:t>
            </a:fld>
            <a:endParaRPr lang="en-GB" dirty="0"/>
          </a:p>
        </p:txBody>
      </p:sp>
      <p:sp>
        <p:nvSpPr>
          <p:cNvPr id="5" name="Footer Placeholder 4"/>
          <p:cNvSpPr>
            <a:spLocks noGrp="1"/>
          </p:cNvSpPr>
          <p:nvPr>
            <p:ph type="ftr" sz="quarter" idx="11"/>
          </p:nvPr>
        </p:nvSpPr>
        <p:spPr/>
        <p:txBody>
          <a:bodyPr/>
          <a:lstStyle/>
          <a:p>
            <a:r>
              <a:rPr lang="en-GB" dirty="0"/>
              <a:t>Caffe Nero- Gender Pay Report 2020</a:t>
            </a:r>
          </a:p>
        </p:txBody>
      </p:sp>
      <p:sp>
        <p:nvSpPr>
          <p:cNvPr id="6" name="Slide Number Placeholder 5"/>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1852770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957541-2B79-420A-AE1A-928023C5373F}" type="datetime1">
              <a:rPr lang="en-GB" smtClean="0"/>
              <a:t>27/03/2024</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dirty="0"/>
              <a:t>Caffe Nero- Gender Pay Report 2020</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C641A1-014E-4FDD-A467-8DD54C034DA4}" type="slidenum">
              <a:rPr lang="en-GB" smtClean="0"/>
              <a:t>‹#›</a:t>
            </a:fld>
            <a:endParaRPr lang="en-GB" dirty="0"/>
          </a:p>
        </p:txBody>
      </p:sp>
    </p:spTree>
    <p:extLst>
      <p:ext uri="{BB962C8B-B14F-4D97-AF65-F5344CB8AC3E}">
        <p14:creationId xmlns:p14="http://schemas.microsoft.com/office/powerpoint/2010/main" val="4643726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svg"/><Relationship Id="rId7"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8.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chart" Target="../charts/chart5.xml"/><Relationship Id="rId13" Type="http://schemas.openxmlformats.org/officeDocument/2006/relationships/image" Target="../media/image11.png"/><Relationship Id="rId3" Type="http://schemas.openxmlformats.org/officeDocument/2006/relationships/image" Target="../media/image2.emf"/><Relationship Id="rId7" Type="http://schemas.openxmlformats.org/officeDocument/2006/relationships/chart" Target="../charts/chart4.xml"/><Relationship Id="rId12"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chart" Target="../charts/chart3.xml"/><Relationship Id="rId11" Type="http://schemas.openxmlformats.org/officeDocument/2006/relationships/image" Target="../media/image9.png"/><Relationship Id="rId5" Type="http://schemas.openxmlformats.org/officeDocument/2006/relationships/chart" Target="../charts/chart2.xml"/><Relationship Id="rId15" Type="http://schemas.openxmlformats.org/officeDocument/2006/relationships/image" Target="../media/image13.png"/><Relationship Id="rId10" Type="http://schemas.openxmlformats.org/officeDocument/2006/relationships/chart" Target="../charts/chart6.xml"/><Relationship Id="rId4" Type="http://schemas.openxmlformats.org/officeDocument/2006/relationships/chart" Target="../charts/chart1.xml"/><Relationship Id="rId9" Type="http://schemas.openxmlformats.org/officeDocument/2006/relationships/image" Target="../media/image3.png"/><Relationship Id="rId1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19C95A5-7474-4100-825E-03DE7643893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730"/>
          <a:stretch/>
        </p:blipFill>
        <p:spPr>
          <a:xfrm>
            <a:off x="-3047" y="10"/>
            <a:ext cx="12191999" cy="6857990"/>
          </a:xfrm>
          <a:prstGeom prst="rect">
            <a:avLst/>
          </a:prstGeom>
        </p:spPr>
      </p:pic>
      <p:sp>
        <p:nvSpPr>
          <p:cNvPr id="20" name="Rectangle 1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GB" sz="5200">
                <a:solidFill>
                  <a:srgbClr val="FFFFFF"/>
                </a:solidFill>
                <a:latin typeface="Futura "/>
                <a:cs typeface="Aharoni" panose="02010803020104030203" pitchFamily="2" charset="-79"/>
              </a:rPr>
              <a:t>GENDER PAY REPORT 2022</a:t>
            </a:r>
          </a:p>
        </p:txBody>
      </p:sp>
    </p:spTree>
    <p:extLst>
      <p:ext uri="{BB962C8B-B14F-4D97-AF65-F5344CB8AC3E}">
        <p14:creationId xmlns:p14="http://schemas.microsoft.com/office/powerpoint/2010/main" val="2730950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25D5C34-C763-4FAC-A633-A6C1CBE38A14}"/>
              </a:ext>
            </a:extLst>
          </p:cNvPr>
          <p:cNvSpPr>
            <a:spLocks noGrp="1"/>
          </p:cNvSpPr>
          <p:nvPr>
            <p:ph sz="half" idx="1"/>
          </p:nvPr>
        </p:nvSpPr>
        <p:spPr>
          <a:xfrm>
            <a:off x="872837" y="1571753"/>
            <a:ext cx="10718895" cy="4245308"/>
          </a:xfrm>
        </p:spPr>
        <p:txBody>
          <a:bodyPr anchor="ctr">
            <a:noAutofit/>
          </a:bodyPr>
          <a:lstStyle/>
          <a:p>
            <a:pPr marL="0" indent="0">
              <a:lnSpc>
                <a:spcPct val="90000"/>
              </a:lnSpc>
              <a:spcBef>
                <a:spcPts val="1000"/>
              </a:spcBef>
              <a:buNone/>
            </a:pPr>
            <a:r>
              <a:rPr lang="en-US" sz="1400" dirty="0">
                <a:solidFill>
                  <a:srgbClr val="000000"/>
                </a:solidFill>
                <a:effectLst/>
                <a:latin typeface="Futura"/>
                <a:ea typeface="Calibri" panose="020F0502020204030204" pitchFamily="34" charset="0"/>
              </a:rPr>
              <a:t>Coffee#1 is and will remain an inclusive business that is welcoming of the diverse perspectives that different nationalities, sexualities, cultures and genders provide.  </a:t>
            </a:r>
            <a:endParaRPr lang="en-GB" sz="1400" dirty="0">
              <a:effectLst/>
              <a:latin typeface="Futura"/>
              <a:ea typeface="Calibri" panose="020F0502020204030204" pitchFamily="34" charset="0"/>
            </a:endParaRPr>
          </a:p>
          <a:p>
            <a:pPr marL="0" indent="0">
              <a:lnSpc>
                <a:spcPct val="90000"/>
              </a:lnSpc>
              <a:spcBef>
                <a:spcPts val="1000"/>
              </a:spcBef>
              <a:buNone/>
            </a:pPr>
            <a:r>
              <a:rPr lang="en-US" sz="1400" dirty="0">
                <a:solidFill>
                  <a:srgbClr val="000000"/>
                </a:solidFill>
                <a:effectLst/>
                <a:latin typeface="Futura"/>
                <a:ea typeface="Calibri" panose="020F0502020204030204" pitchFamily="34" charset="0"/>
              </a:rPr>
              <a:t>We are required to report on gender pay rates based on a snapshot of data taken from 5</a:t>
            </a:r>
            <a:r>
              <a:rPr lang="en-US" sz="1400" baseline="30000" dirty="0">
                <a:solidFill>
                  <a:srgbClr val="000000"/>
                </a:solidFill>
                <a:effectLst/>
                <a:latin typeface="Futura"/>
                <a:ea typeface="Calibri" panose="020F0502020204030204" pitchFamily="34" charset="0"/>
              </a:rPr>
              <a:t>th</a:t>
            </a:r>
            <a:r>
              <a:rPr lang="en-US" sz="1400" dirty="0">
                <a:solidFill>
                  <a:srgbClr val="000000"/>
                </a:solidFill>
                <a:effectLst/>
                <a:latin typeface="Futura"/>
                <a:ea typeface="Calibri" panose="020F0502020204030204" pitchFamily="34" charset="0"/>
              </a:rPr>
              <a:t> April 2022 using all relevant employees.  </a:t>
            </a:r>
            <a:endParaRPr lang="en-GB" sz="1400" dirty="0">
              <a:effectLst/>
              <a:latin typeface="Futura"/>
              <a:ea typeface="Calibri" panose="020F0502020204030204" pitchFamily="34" charset="0"/>
            </a:endParaRPr>
          </a:p>
          <a:p>
            <a:pPr marL="0" indent="0">
              <a:lnSpc>
                <a:spcPct val="90000"/>
              </a:lnSpc>
              <a:spcBef>
                <a:spcPts val="1000"/>
              </a:spcBef>
              <a:buNone/>
            </a:pPr>
            <a:r>
              <a:rPr lang="en-GB" sz="1400" dirty="0">
                <a:latin typeface="Futura"/>
              </a:rPr>
              <a:t>Our gender pay gap is starting to return to pre covid results. There is an increase in the mean and median bonus pay, from last year. The mean gender pay gap has reduced from 14% to 9.3% and median from 6% to 1.23%, a positive result we intend to build on. </a:t>
            </a:r>
            <a:endParaRPr lang="en-GB" sz="1400" dirty="0">
              <a:solidFill>
                <a:srgbClr val="000000"/>
              </a:solidFill>
              <a:effectLst/>
              <a:latin typeface="Futura"/>
              <a:ea typeface="Calibri" panose="020F0502020204030204" pitchFamily="34" charset="0"/>
            </a:endParaRPr>
          </a:p>
          <a:p>
            <a:pPr marL="0" indent="0">
              <a:lnSpc>
                <a:spcPct val="90000"/>
              </a:lnSpc>
              <a:spcBef>
                <a:spcPts val="1000"/>
              </a:spcBef>
              <a:buNone/>
            </a:pPr>
            <a:r>
              <a:rPr lang="en-US" sz="1400" dirty="0">
                <a:solidFill>
                  <a:srgbClr val="000000"/>
                </a:solidFill>
                <a:effectLst/>
                <a:latin typeface="Futura"/>
                <a:ea typeface="Calibri" panose="020F0502020204030204" pitchFamily="34" charset="0"/>
              </a:rPr>
              <a:t>We </a:t>
            </a:r>
            <a:r>
              <a:rPr lang="en-US" sz="1400" dirty="0" err="1">
                <a:solidFill>
                  <a:srgbClr val="000000"/>
                </a:solidFill>
                <a:effectLst/>
                <a:latin typeface="Futura"/>
                <a:ea typeface="Calibri" panose="020F0502020204030204" pitchFamily="34" charset="0"/>
              </a:rPr>
              <a:t>recognise</a:t>
            </a:r>
            <a:r>
              <a:rPr lang="en-US" sz="1400" dirty="0">
                <a:solidFill>
                  <a:srgbClr val="000000"/>
                </a:solidFill>
                <a:effectLst/>
                <a:latin typeface="Futura"/>
                <a:ea typeface="Calibri" panose="020F0502020204030204" pitchFamily="34" charset="0"/>
              </a:rPr>
              <a:t> that there is remaining work for us to do to address gender inequality in our business.  We are committed to addressing this and have identified some initial actions that are outlined at the end of this report.  </a:t>
            </a:r>
          </a:p>
          <a:p>
            <a:pPr marL="0" indent="0">
              <a:lnSpc>
                <a:spcPct val="90000"/>
              </a:lnSpc>
              <a:spcBef>
                <a:spcPts val="1000"/>
              </a:spcBef>
              <a:buNone/>
            </a:pPr>
            <a:r>
              <a:rPr lang="en-US" sz="1400" dirty="0">
                <a:solidFill>
                  <a:srgbClr val="000000"/>
                </a:solidFill>
                <a:effectLst/>
                <a:latin typeface="Futura"/>
                <a:ea typeface="Calibri" panose="020F0502020204030204" pitchFamily="34" charset="0"/>
              </a:rPr>
              <a:t>I am confident that the data and information reported are accurate as of the snapshot date of 5 April 2022 and have been calculated according to the requirements of The Equality Act 2010 (Gender Pay Information) Regulations 2017.  </a:t>
            </a:r>
            <a:endParaRPr lang="en-GB" sz="1400" dirty="0">
              <a:effectLst/>
              <a:latin typeface="Futura"/>
              <a:ea typeface="Calibri" panose="020F0502020204030204" pitchFamily="34" charset="0"/>
            </a:endParaRPr>
          </a:p>
          <a:p>
            <a:pPr marL="0" indent="0">
              <a:buNone/>
            </a:pPr>
            <a:endParaRPr lang="en-GB" sz="1400" dirty="0">
              <a:latin typeface="Futura"/>
              <a:ea typeface="Calibri" panose="020F0502020204030204" pitchFamily="34" charset="0"/>
            </a:endParaRPr>
          </a:p>
          <a:p>
            <a:pPr marL="0" indent="0">
              <a:buNone/>
            </a:pPr>
            <a:r>
              <a:rPr lang="en-GB" sz="1400" i="1" dirty="0">
                <a:effectLst/>
                <a:latin typeface="Futura"/>
                <a:ea typeface="Calibri" panose="020F0502020204030204" pitchFamily="34" charset="0"/>
              </a:rPr>
              <a:t>Bruce Newman</a:t>
            </a:r>
          </a:p>
          <a:p>
            <a:pPr marL="0" indent="0">
              <a:buNone/>
            </a:pPr>
            <a:r>
              <a:rPr lang="en-GB" sz="1400" b="1" dirty="0">
                <a:latin typeface="Futura"/>
                <a:ea typeface="Calibri" panose="020F0502020204030204" pitchFamily="34" charset="0"/>
              </a:rPr>
              <a:t>Manging Director </a:t>
            </a:r>
          </a:p>
          <a:p>
            <a:pPr marL="0" indent="0">
              <a:buNone/>
            </a:pPr>
            <a:r>
              <a:rPr lang="en-GB" sz="1400" b="1" dirty="0">
                <a:latin typeface="Futura"/>
                <a:ea typeface="Calibri" panose="020F0502020204030204" pitchFamily="34" charset="0"/>
              </a:rPr>
              <a:t>Coffee#1</a:t>
            </a:r>
            <a:endParaRPr lang="en-GB" sz="1400" b="1" dirty="0">
              <a:effectLst/>
              <a:latin typeface="Futura"/>
              <a:ea typeface="Calibri" panose="020F0502020204030204" pitchFamily="34" charset="0"/>
            </a:endParaRPr>
          </a:p>
        </p:txBody>
      </p:sp>
      <p:sp>
        <p:nvSpPr>
          <p:cNvPr id="2" name="Title 1"/>
          <p:cNvSpPr>
            <a:spLocks noGrp="1"/>
          </p:cNvSpPr>
          <p:nvPr>
            <p:ph type="title"/>
          </p:nvPr>
        </p:nvSpPr>
        <p:spPr>
          <a:xfrm>
            <a:off x="0" y="-20736"/>
            <a:ext cx="10515600" cy="1325563"/>
          </a:xfrm>
        </p:spPr>
        <p:txBody>
          <a:bodyPr>
            <a:normAutofit/>
          </a:bodyPr>
          <a:lstStyle/>
          <a:p>
            <a:r>
              <a:rPr lang="en-GB" b="1" dirty="0">
                <a:solidFill>
                  <a:schemeClr val="bg1"/>
                </a:solidFill>
                <a:latin typeface="Neutra"/>
                <a:cs typeface="Aharoni" panose="02010803020104030203" pitchFamily="2" charset="-79"/>
              </a:rPr>
              <a:t>GENDER PAY GAP 2020</a:t>
            </a:r>
          </a:p>
        </p:txBody>
      </p:sp>
      <p:pic>
        <p:nvPicPr>
          <p:cNvPr id="7" name="Picture 6">
            <a:extLst>
              <a:ext uri="{FF2B5EF4-FFF2-40B4-BE49-F238E27FC236}">
                <a16:creationId xmlns:a16="http://schemas.microsoft.com/office/drawing/2014/main" id="{7057C8BD-06D2-4E6B-A662-BF59C4FB278F}"/>
              </a:ext>
            </a:extLst>
          </p:cNvPr>
          <p:cNvPicPr>
            <a:picLocks noChangeAspect="1"/>
          </p:cNvPicPr>
          <p:nvPr/>
        </p:nvPicPr>
        <p:blipFill rotWithShape="1">
          <a:blip r:embed="rId2"/>
          <a:srcRect t="40677"/>
          <a:stretch/>
        </p:blipFill>
        <p:spPr>
          <a:xfrm>
            <a:off x="0" y="-20736"/>
            <a:ext cx="12191999" cy="1325563"/>
          </a:xfrm>
          <a:prstGeom prst="rect">
            <a:avLst/>
          </a:prstGeom>
        </p:spPr>
      </p:pic>
      <p:pic>
        <p:nvPicPr>
          <p:cNvPr id="9" name="Picture 8">
            <a:extLst>
              <a:ext uri="{FF2B5EF4-FFF2-40B4-BE49-F238E27FC236}">
                <a16:creationId xmlns:a16="http://schemas.microsoft.com/office/drawing/2014/main" id="{71CC1F32-EEC1-454F-9946-277011C5A45B}"/>
              </a:ext>
            </a:extLst>
          </p:cNvPr>
          <p:cNvPicPr>
            <a:picLocks noChangeAspect="1"/>
          </p:cNvPicPr>
          <p:nvPr/>
        </p:nvPicPr>
        <p:blipFill rotWithShape="1">
          <a:blip r:embed="rId2"/>
          <a:srcRect t="40677"/>
          <a:stretch/>
        </p:blipFill>
        <p:spPr>
          <a:xfrm>
            <a:off x="1" y="6368143"/>
            <a:ext cx="12191999" cy="489857"/>
          </a:xfrm>
          <a:prstGeom prst="rect">
            <a:avLst/>
          </a:prstGeom>
        </p:spPr>
      </p:pic>
      <p:sp>
        <p:nvSpPr>
          <p:cNvPr id="10" name="Footer Placeholder 18">
            <a:extLst>
              <a:ext uri="{FF2B5EF4-FFF2-40B4-BE49-F238E27FC236}">
                <a16:creationId xmlns:a16="http://schemas.microsoft.com/office/drawing/2014/main" id="{F2EF3B69-D2B9-4B75-8D38-5D1849B82BF6}"/>
              </a:ext>
            </a:extLst>
          </p:cNvPr>
          <p:cNvSpPr>
            <a:spLocks noGrp="1"/>
          </p:cNvSpPr>
          <p:nvPr>
            <p:ph type="ftr" sz="quarter" idx="11"/>
          </p:nvPr>
        </p:nvSpPr>
        <p:spPr>
          <a:xfrm>
            <a:off x="3869508" y="6430508"/>
            <a:ext cx="4114800" cy="365125"/>
          </a:xfrm>
        </p:spPr>
        <p:txBody>
          <a:bodyPr/>
          <a:lstStyle/>
          <a:p>
            <a:r>
              <a:rPr lang="en-GB" b="1" dirty="0">
                <a:solidFill>
                  <a:schemeClr val="tx1"/>
                </a:solidFill>
                <a:latin typeface="Futura"/>
              </a:rPr>
              <a:t>Coffee#1 - Gender Pay Report 2021</a:t>
            </a:r>
          </a:p>
        </p:txBody>
      </p:sp>
      <p:pic>
        <p:nvPicPr>
          <p:cNvPr id="11" name="Picture 10" descr="Logo&#10;&#10;Description automatically generated with medium confidence">
            <a:extLst>
              <a:ext uri="{FF2B5EF4-FFF2-40B4-BE49-F238E27FC236}">
                <a16:creationId xmlns:a16="http://schemas.microsoft.com/office/drawing/2014/main" id="{DF8323D2-B7D8-4F89-A6E7-9753E97593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2206" y="149091"/>
            <a:ext cx="4087586" cy="1218101"/>
          </a:xfrm>
          <a:prstGeom prst="rect">
            <a:avLst/>
          </a:prstGeom>
        </p:spPr>
      </p:pic>
    </p:spTree>
    <p:extLst>
      <p:ext uri="{BB962C8B-B14F-4D97-AF65-F5344CB8AC3E}">
        <p14:creationId xmlns:p14="http://schemas.microsoft.com/office/powerpoint/2010/main" val="3863918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7">
            <a:extLst>
              <a:ext uri="{FF2B5EF4-FFF2-40B4-BE49-F238E27FC236}">
                <a16:creationId xmlns:a16="http://schemas.microsoft.com/office/drawing/2014/main" id="{BA812FF1-1D9A-4329-99F2-E25C42365FBF}"/>
              </a:ext>
            </a:extLst>
          </p:cNvPr>
          <p:cNvGraphicFramePr>
            <a:graphicFrameLocks noGrp="1"/>
          </p:cNvGraphicFramePr>
          <p:nvPr>
            <p:ph idx="1"/>
            <p:extLst>
              <p:ext uri="{D42A27DB-BD31-4B8C-83A1-F6EECF244321}">
                <p14:modId xmlns:p14="http://schemas.microsoft.com/office/powerpoint/2010/main" val="2401966324"/>
              </p:ext>
            </p:extLst>
          </p:nvPr>
        </p:nvGraphicFramePr>
        <p:xfrm>
          <a:off x="815687" y="2073454"/>
          <a:ext cx="10353666" cy="3783305"/>
        </p:xfrm>
        <a:graphic>
          <a:graphicData uri="http://schemas.openxmlformats.org/drawingml/2006/table">
            <a:tbl>
              <a:tblPr>
                <a:tableStyleId>{2D5ABB26-0587-4C30-8999-92F81FD0307C}</a:tableStyleId>
              </a:tblPr>
              <a:tblGrid>
                <a:gridCol w="6242958">
                  <a:extLst>
                    <a:ext uri="{9D8B030D-6E8A-4147-A177-3AD203B41FA5}">
                      <a16:colId xmlns:a16="http://schemas.microsoft.com/office/drawing/2014/main" val="20000"/>
                    </a:ext>
                  </a:extLst>
                </a:gridCol>
                <a:gridCol w="1370236">
                  <a:extLst>
                    <a:ext uri="{9D8B030D-6E8A-4147-A177-3AD203B41FA5}">
                      <a16:colId xmlns:a16="http://schemas.microsoft.com/office/drawing/2014/main" val="2110047685"/>
                    </a:ext>
                  </a:extLst>
                </a:gridCol>
                <a:gridCol w="1370236">
                  <a:extLst>
                    <a:ext uri="{9D8B030D-6E8A-4147-A177-3AD203B41FA5}">
                      <a16:colId xmlns:a16="http://schemas.microsoft.com/office/drawing/2014/main" val="3393045503"/>
                    </a:ext>
                  </a:extLst>
                </a:gridCol>
                <a:gridCol w="1370236">
                  <a:extLst>
                    <a:ext uri="{9D8B030D-6E8A-4147-A177-3AD203B41FA5}">
                      <a16:colId xmlns:a16="http://schemas.microsoft.com/office/drawing/2014/main" val="1931914303"/>
                    </a:ext>
                  </a:extLst>
                </a:gridCol>
              </a:tblGrid>
              <a:tr h="657003">
                <a:tc>
                  <a:txBody>
                    <a:bodyPr/>
                    <a:lstStyle/>
                    <a:p>
                      <a:pPr algn="l" fontAlgn="b"/>
                      <a:r>
                        <a:rPr lang="en-GB" sz="1600" b="0" i="0" u="none" strike="noStrike" dirty="0">
                          <a:solidFill>
                            <a:schemeClr val="tx1"/>
                          </a:solidFill>
                          <a:effectLst/>
                          <a:latin typeface="Futura"/>
                        </a:rPr>
                        <a:t> </a:t>
                      </a:r>
                    </a:p>
                  </a:txBody>
                  <a:tcPr marL="0" marR="0" marT="0"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u="none" strike="noStrike" dirty="0">
                          <a:solidFill>
                            <a:schemeClr val="tx1"/>
                          </a:solidFill>
                          <a:effectLst/>
                          <a:latin typeface="Futura"/>
                        </a:rPr>
                        <a:t>2020 (%)</a:t>
                      </a:r>
                      <a:endParaRPr lang="en-GB" sz="1400" b="1" i="0" u="none" strike="noStrike" dirty="0">
                        <a:solidFill>
                          <a:schemeClr val="tx1"/>
                        </a:solidFill>
                        <a:effectLst/>
                        <a:latin typeface="Futura"/>
                        <a:cs typeface="Aharoni" panose="02010803020104030203" pitchFamily="2" charset="-79"/>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i="0" u="none" strike="noStrike" dirty="0">
                          <a:solidFill>
                            <a:schemeClr val="tx1"/>
                          </a:solidFill>
                          <a:effectLst/>
                          <a:latin typeface="Futura"/>
                          <a:cs typeface="Aharoni" panose="02010803020104030203" pitchFamily="2" charset="-79"/>
                        </a:rPr>
                        <a:t>2021 (%)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i="0" u="none" strike="noStrike" dirty="0">
                          <a:solidFill>
                            <a:schemeClr val="tx1"/>
                          </a:solidFill>
                          <a:effectLst/>
                          <a:latin typeface="Futura"/>
                          <a:cs typeface="Aharoni" panose="02010803020104030203" pitchFamily="2" charset="-79"/>
                        </a:rPr>
                        <a:t>2022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526923">
                <a:tc>
                  <a:txBody>
                    <a:bodyPr/>
                    <a:lstStyle/>
                    <a:p>
                      <a:pPr algn="l" fontAlgn="ctr"/>
                      <a:r>
                        <a:rPr lang="en-GB" sz="1400" b="0" u="none" strike="noStrike" dirty="0">
                          <a:solidFill>
                            <a:srgbClr val="000000"/>
                          </a:solidFill>
                          <a:effectLst/>
                          <a:latin typeface="Futura"/>
                        </a:rPr>
                        <a:t>Gender pay gap as a mean average (%)</a:t>
                      </a:r>
                      <a:endParaRPr lang="en-GB" sz="1400" b="0" i="0" u="none" strike="noStrike" dirty="0">
                        <a:solidFill>
                          <a:srgbClr val="000000"/>
                        </a:solidFill>
                        <a:effectLst/>
                        <a:latin typeface="Futura"/>
                        <a:cs typeface="Aharoni" panose="02010803020104030203" pitchFamily="2" charset="-79"/>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u="none" strike="noStrike" dirty="0">
                          <a:solidFill>
                            <a:srgbClr val="000000"/>
                          </a:solidFill>
                          <a:effectLst/>
                          <a:latin typeface="Futura"/>
                        </a:rPr>
                        <a:t>23.3</a:t>
                      </a:r>
                      <a:endParaRPr lang="en-GB" sz="1400" b="1" i="0" u="none" strike="noStrike" dirty="0">
                        <a:solidFill>
                          <a:srgbClr val="000000"/>
                        </a:solidFill>
                        <a:effectLst/>
                        <a:latin typeface="Futura"/>
                        <a:cs typeface="Aharoni" panose="02010803020104030203" pitchFamily="2" charset="-79"/>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i="0" u="none" strike="noStrike" dirty="0">
                          <a:solidFill>
                            <a:srgbClr val="000000"/>
                          </a:solidFill>
                          <a:effectLst/>
                          <a:latin typeface="Futura"/>
                          <a:cs typeface="Aharoni" panose="02010803020104030203" pitchFamily="2" charset="-79"/>
                        </a:rPr>
                        <a:t>14.2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i="0" u="none" strike="noStrike" dirty="0">
                          <a:solidFill>
                            <a:srgbClr val="000000"/>
                          </a:solidFill>
                          <a:effectLst/>
                          <a:latin typeface="Futura"/>
                          <a:cs typeface="Aharoni" panose="02010803020104030203" pitchFamily="2" charset="-79"/>
                        </a:rPr>
                        <a:t>9.32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537763">
                <a:tc>
                  <a:txBody>
                    <a:bodyPr/>
                    <a:lstStyle/>
                    <a:p>
                      <a:pPr algn="l" fontAlgn="ctr"/>
                      <a:r>
                        <a:rPr lang="en-GB" sz="1400" b="0" u="none" strike="noStrike" dirty="0">
                          <a:solidFill>
                            <a:srgbClr val="000000"/>
                          </a:solidFill>
                          <a:effectLst/>
                          <a:latin typeface="Futura"/>
                        </a:rPr>
                        <a:t>Gender pay gap as a median average (%)</a:t>
                      </a:r>
                      <a:endParaRPr lang="en-GB" sz="1400" b="0" i="0" u="none" strike="noStrike" dirty="0">
                        <a:solidFill>
                          <a:srgbClr val="000000"/>
                        </a:solidFill>
                        <a:effectLst/>
                        <a:latin typeface="Futura"/>
                        <a:cs typeface="Aharoni" panose="02010803020104030203" pitchFamily="2" charset="-79"/>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u="none" strike="noStrike" dirty="0">
                          <a:solidFill>
                            <a:srgbClr val="000000"/>
                          </a:solidFill>
                          <a:effectLst/>
                          <a:latin typeface="Futura"/>
                        </a:rPr>
                        <a:t>22.5</a:t>
                      </a:r>
                      <a:endParaRPr lang="en-GB" sz="1400" b="1" i="0" u="none" strike="noStrike" dirty="0">
                        <a:solidFill>
                          <a:srgbClr val="000000"/>
                        </a:solidFill>
                        <a:effectLst/>
                        <a:latin typeface="Futura"/>
                        <a:cs typeface="Aharoni" panose="02010803020104030203" pitchFamily="2" charset="-79"/>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i="0" u="none" strike="noStrike" dirty="0">
                          <a:solidFill>
                            <a:srgbClr val="000000"/>
                          </a:solidFill>
                          <a:effectLst/>
                          <a:latin typeface="Futura"/>
                          <a:cs typeface="Aharoni" panose="02010803020104030203" pitchFamily="2" charset="-79"/>
                        </a:rPr>
                        <a:t>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i="0" u="none" strike="noStrike" dirty="0">
                          <a:solidFill>
                            <a:srgbClr val="000000"/>
                          </a:solidFill>
                          <a:effectLst/>
                          <a:latin typeface="Futura"/>
                          <a:cs typeface="Aharoni" panose="02010803020104030203" pitchFamily="2" charset="-79"/>
                        </a:rPr>
                        <a:t>1.23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21831">
                <a:tc>
                  <a:txBody>
                    <a:bodyPr/>
                    <a:lstStyle/>
                    <a:p>
                      <a:pPr algn="l" fontAlgn="ctr"/>
                      <a:r>
                        <a:rPr lang="en-GB" sz="1400" b="0" u="none" strike="noStrike" dirty="0">
                          <a:solidFill>
                            <a:srgbClr val="000000"/>
                          </a:solidFill>
                          <a:effectLst/>
                          <a:latin typeface="Futura"/>
                        </a:rPr>
                        <a:t>Gender bonus pay gap as a mean average (%)</a:t>
                      </a:r>
                      <a:endParaRPr lang="en-GB" sz="1400" b="0" i="0" u="none" strike="noStrike" dirty="0">
                        <a:solidFill>
                          <a:srgbClr val="000000"/>
                        </a:solidFill>
                        <a:effectLst/>
                        <a:latin typeface="Futura"/>
                        <a:cs typeface="Aharoni" panose="02010803020104030203" pitchFamily="2" charset="-79"/>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u="none" strike="noStrike" dirty="0">
                          <a:solidFill>
                            <a:srgbClr val="000000"/>
                          </a:solidFill>
                          <a:effectLst/>
                          <a:latin typeface="Futura"/>
                        </a:rPr>
                        <a:t>19.1</a:t>
                      </a:r>
                      <a:endParaRPr lang="en-GB" sz="1400" b="1" i="0" u="none" strike="noStrike" dirty="0">
                        <a:solidFill>
                          <a:srgbClr val="000000"/>
                        </a:solidFill>
                        <a:effectLst/>
                        <a:latin typeface="Futura"/>
                        <a:cs typeface="Aharoni" panose="02010803020104030203" pitchFamily="2" charset="-79"/>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i="0" u="none" strike="noStrike" dirty="0">
                          <a:solidFill>
                            <a:srgbClr val="000000"/>
                          </a:solidFill>
                          <a:effectLst/>
                          <a:latin typeface="Futura"/>
                          <a:cs typeface="Aharoni" panose="02010803020104030203" pitchFamily="2" charset="-79"/>
                        </a:rPr>
                        <a:t>27.6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i="0" u="none" strike="noStrike" dirty="0">
                          <a:solidFill>
                            <a:srgbClr val="000000"/>
                          </a:solidFill>
                          <a:effectLst/>
                          <a:latin typeface="Futura"/>
                          <a:cs typeface="Aharoni" panose="02010803020104030203" pitchFamily="2" charset="-79"/>
                        </a:rPr>
                        <a:t>45.13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26923">
                <a:tc>
                  <a:txBody>
                    <a:bodyPr/>
                    <a:lstStyle/>
                    <a:p>
                      <a:pPr algn="l" fontAlgn="ctr"/>
                      <a:r>
                        <a:rPr lang="en-GB" sz="1400" b="0" u="none" strike="noStrike" dirty="0">
                          <a:solidFill>
                            <a:srgbClr val="000000"/>
                          </a:solidFill>
                          <a:effectLst/>
                          <a:latin typeface="Futura"/>
                        </a:rPr>
                        <a:t>Gender bonus pay gap as a median bonus (%)</a:t>
                      </a:r>
                      <a:endParaRPr lang="en-GB" sz="1400" b="0" i="0" u="none" strike="noStrike" dirty="0">
                        <a:solidFill>
                          <a:srgbClr val="000000"/>
                        </a:solidFill>
                        <a:effectLst/>
                        <a:latin typeface="Futura"/>
                        <a:cs typeface="Aharoni" panose="02010803020104030203" pitchFamily="2" charset="-79"/>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u="none" strike="noStrike" dirty="0">
                          <a:solidFill>
                            <a:srgbClr val="000000"/>
                          </a:solidFill>
                          <a:effectLst/>
                          <a:latin typeface="Futura"/>
                        </a:rPr>
                        <a:t>13.1</a:t>
                      </a:r>
                      <a:endParaRPr lang="en-GB" sz="1400" b="1" i="0" u="none" strike="noStrike" dirty="0">
                        <a:solidFill>
                          <a:srgbClr val="000000"/>
                        </a:solidFill>
                        <a:effectLst/>
                        <a:latin typeface="Futura"/>
                        <a:cs typeface="Aharoni" panose="02010803020104030203" pitchFamily="2" charset="-79"/>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i="0" u="none" strike="noStrike" dirty="0">
                          <a:solidFill>
                            <a:srgbClr val="000000"/>
                          </a:solidFill>
                          <a:effectLst/>
                          <a:latin typeface="Futura"/>
                          <a:cs typeface="Aharoni" panose="02010803020104030203" pitchFamily="2" charset="-79"/>
                        </a:rPr>
                        <a:t>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i="0" u="none" strike="noStrike" dirty="0">
                          <a:solidFill>
                            <a:srgbClr val="000000"/>
                          </a:solidFill>
                          <a:effectLst/>
                          <a:latin typeface="Futura"/>
                          <a:cs typeface="Aharoni" panose="02010803020104030203" pitchFamily="2" charset="-79"/>
                        </a:rPr>
                        <a:t>16.01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506431">
                <a:tc>
                  <a:txBody>
                    <a:bodyPr/>
                    <a:lstStyle/>
                    <a:p>
                      <a:pPr algn="l" fontAlgn="ctr"/>
                      <a:r>
                        <a:rPr lang="en-GB" sz="1400" b="0" u="none" strike="noStrike" dirty="0">
                          <a:solidFill>
                            <a:srgbClr val="000000"/>
                          </a:solidFill>
                          <a:effectLst/>
                          <a:latin typeface="Futura"/>
                        </a:rPr>
                        <a:t>Proportion of males receiving bonus (%)</a:t>
                      </a:r>
                      <a:endParaRPr lang="en-GB" sz="1400" b="0" i="0" u="none" strike="noStrike" dirty="0">
                        <a:solidFill>
                          <a:srgbClr val="000000"/>
                        </a:solidFill>
                        <a:effectLst/>
                        <a:latin typeface="Futura"/>
                        <a:cs typeface="Aharoni" panose="02010803020104030203" pitchFamily="2" charset="-79"/>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u="none" strike="noStrike" dirty="0">
                          <a:solidFill>
                            <a:srgbClr val="000000"/>
                          </a:solidFill>
                          <a:effectLst/>
                          <a:latin typeface="Futura"/>
                        </a:rPr>
                        <a:t>19.6</a:t>
                      </a:r>
                      <a:endParaRPr lang="en-GB" sz="1400" b="1" i="0" u="none" strike="noStrike" dirty="0">
                        <a:solidFill>
                          <a:srgbClr val="000000"/>
                        </a:solidFill>
                        <a:effectLst/>
                        <a:latin typeface="Futura"/>
                        <a:cs typeface="Aharoni" panose="02010803020104030203" pitchFamily="2" charset="-79"/>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i="0" u="none" strike="noStrike" dirty="0">
                          <a:solidFill>
                            <a:srgbClr val="000000"/>
                          </a:solidFill>
                          <a:effectLst/>
                          <a:latin typeface="Futura"/>
                          <a:cs typeface="Aharoni" panose="02010803020104030203" pitchFamily="2" charset="-79"/>
                        </a:rPr>
                        <a:t>16.3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i="0" u="none" strike="noStrike" dirty="0">
                          <a:solidFill>
                            <a:srgbClr val="000000"/>
                          </a:solidFill>
                          <a:effectLst/>
                          <a:latin typeface="Futura"/>
                          <a:cs typeface="Aharoni" panose="02010803020104030203" pitchFamily="2" charset="-79"/>
                        </a:rPr>
                        <a:t>66.93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506431">
                <a:tc>
                  <a:txBody>
                    <a:bodyPr/>
                    <a:lstStyle/>
                    <a:p>
                      <a:pPr algn="l" fontAlgn="ctr"/>
                      <a:r>
                        <a:rPr lang="en-GB" sz="1400" b="0" u="none" strike="noStrike" dirty="0">
                          <a:solidFill>
                            <a:srgbClr val="000000"/>
                          </a:solidFill>
                          <a:effectLst/>
                          <a:latin typeface="Futura"/>
                        </a:rPr>
                        <a:t>Proportion of females receiving bonus (%)</a:t>
                      </a:r>
                      <a:endParaRPr lang="en-GB" sz="1400" b="0" i="0" u="none" strike="noStrike" dirty="0">
                        <a:solidFill>
                          <a:srgbClr val="000000"/>
                        </a:solidFill>
                        <a:effectLst/>
                        <a:latin typeface="Futura"/>
                        <a:cs typeface="Aharoni" panose="02010803020104030203" pitchFamily="2" charset="-79"/>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u="none" strike="noStrike" dirty="0">
                          <a:solidFill>
                            <a:srgbClr val="000000"/>
                          </a:solidFill>
                          <a:effectLst/>
                          <a:latin typeface="Futura"/>
                        </a:rPr>
                        <a:t>13.2</a:t>
                      </a:r>
                      <a:endParaRPr lang="en-GB" sz="1400" b="1" i="0" u="none" strike="noStrike" dirty="0">
                        <a:solidFill>
                          <a:srgbClr val="000000"/>
                        </a:solidFill>
                        <a:effectLst/>
                        <a:latin typeface="Futura"/>
                        <a:cs typeface="Aharoni" panose="02010803020104030203" pitchFamily="2" charset="-79"/>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i="0" u="none" strike="noStrike" dirty="0">
                          <a:solidFill>
                            <a:srgbClr val="000000"/>
                          </a:solidFill>
                          <a:effectLst/>
                          <a:latin typeface="Futura"/>
                          <a:cs typeface="Aharoni" panose="02010803020104030203" pitchFamily="2" charset="-79"/>
                        </a:rPr>
                        <a:t>11.6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GB" sz="1400" b="1" i="0" u="none" strike="noStrike" dirty="0">
                          <a:solidFill>
                            <a:srgbClr val="000000"/>
                          </a:solidFill>
                          <a:effectLst/>
                          <a:latin typeface="Futura"/>
                          <a:cs typeface="Aharoni" panose="02010803020104030203" pitchFamily="2" charset="-79"/>
                        </a:rPr>
                        <a:t>67.98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sp>
        <p:nvSpPr>
          <p:cNvPr id="2" name="Title 1"/>
          <p:cNvSpPr>
            <a:spLocks noGrp="1"/>
          </p:cNvSpPr>
          <p:nvPr>
            <p:ph type="title"/>
          </p:nvPr>
        </p:nvSpPr>
        <p:spPr>
          <a:xfrm>
            <a:off x="238534" y="747891"/>
            <a:ext cx="10515600" cy="1325563"/>
          </a:xfrm>
        </p:spPr>
        <p:txBody>
          <a:bodyPr/>
          <a:lstStyle/>
          <a:p>
            <a:r>
              <a:rPr lang="en-GB" b="1" dirty="0">
                <a:solidFill>
                  <a:schemeClr val="bg1"/>
                </a:solidFill>
                <a:latin typeface="Neutra"/>
                <a:cs typeface="Aharoni" panose="02010803020104030203" pitchFamily="2" charset="-79"/>
              </a:rPr>
              <a:t>OUR RESULTS </a:t>
            </a:r>
          </a:p>
        </p:txBody>
      </p:sp>
      <p:pic>
        <p:nvPicPr>
          <p:cNvPr id="3" name="Picture 2">
            <a:extLst>
              <a:ext uri="{FF2B5EF4-FFF2-40B4-BE49-F238E27FC236}">
                <a16:creationId xmlns:a16="http://schemas.microsoft.com/office/drawing/2014/main" id="{C45D2178-A934-43C4-A525-414FC60706D2}"/>
              </a:ext>
            </a:extLst>
          </p:cNvPr>
          <p:cNvPicPr>
            <a:picLocks noChangeAspect="1"/>
          </p:cNvPicPr>
          <p:nvPr/>
        </p:nvPicPr>
        <p:blipFill>
          <a:blip r:embed="rId2"/>
          <a:stretch>
            <a:fillRect/>
          </a:stretch>
        </p:blipFill>
        <p:spPr>
          <a:xfrm>
            <a:off x="0" y="0"/>
            <a:ext cx="12192000" cy="1325563"/>
          </a:xfrm>
          <a:prstGeom prst="rect">
            <a:avLst/>
          </a:prstGeom>
        </p:spPr>
      </p:pic>
      <p:sp>
        <p:nvSpPr>
          <p:cNvPr id="12" name="Footer Placeholder 18">
            <a:extLst>
              <a:ext uri="{FF2B5EF4-FFF2-40B4-BE49-F238E27FC236}">
                <a16:creationId xmlns:a16="http://schemas.microsoft.com/office/drawing/2014/main" id="{9A5E18A7-9979-454F-81B5-0342F6E68FF2}"/>
              </a:ext>
            </a:extLst>
          </p:cNvPr>
          <p:cNvSpPr>
            <a:spLocks noGrp="1"/>
          </p:cNvSpPr>
          <p:nvPr>
            <p:ph type="ftr" sz="quarter" idx="11"/>
          </p:nvPr>
        </p:nvSpPr>
        <p:spPr>
          <a:xfrm>
            <a:off x="-986022" y="6471052"/>
            <a:ext cx="4114800" cy="365125"/>
          </a:xfrm>
        </p:spPr>
        <p:txBody>
          <a:bodyPr/>
          <a:lstStyle/>
          <a:p>
            <a:r>
              <a:rPr lang="en-GB" sz="800" dirty="0">
                <a:solidFill>
                  <a:schemeClr val="tx1"/>
                </a:solidFill>
                <a:latin typeface="Futura"/>
              </a:rPr>
              <a:t>Caffe Nero- Gender Pay Report 2020</a:t>
            </a:r>
          </a:p>
        </p:txBody>
      </p:sp>
      <p:sp>
        <p:nvSpPr>
          <p:cNvPr id="5" name="TextBox 4">
            <a:extLst>
              <a:ext uri="{FF2B5EF4-FFF2-40B4-BE49-F238E27FC236}">
                <a16:creationId xmlns:a16="http://schemas.microsoft.com/office/drawing/2014/main" id="{8CFAB893-53F4-46DC-BE42-39C2FF587614}"/>
              </a:ext>
            </a:extLst>
          </p:cNvPr>
          <p:cNvSpPr txBox="1"/>
          <p:nvPr/>
        </p:nvSpPr>
        <p:spPr>
          <a:xfrm>
            <a:off x="743484" y="1873805"/>
            <a:ext cx="3849552" cy="461665"/>
          </a:xfrm>
          <a:prstGeom prst="rect">
            <a:avLst/>
          </a:prstGeom>
          <a:noFill/>
        </p:spPr>
        <p:txBody>
          <a:bodyPr wrap="square" rtlCol="0">
            <a:spAutoFit/>
          </a:bodyPr>
          <a:lstStyle/>
          <a:p>
            <a:r>
              <a:rPr lang="en-GB" sz="2400" b="1" dirty="0">
                <a:latin typeface="Futura"/>
              </a:rPr>
              <a:t>Our Results </a:t>
            </a:r>
          </a:p>
        </p:txBody>
      </p:sp>
      <p:pic>
        <p:nvPicPr>
          <p:cNvPr id="13" name="Picture 12">
            <a:extLst>
              <a:ext uri="{FF2B5EF4-FFF2-40B4-BE49-F238E27FC236}">
                <a16:creationId xmlns:a16="http://schemas.microsoft.com/office/drawing/2014/main" id="{64F2AB7C-F831-497F-8949-CC458176132A}"/>
              </a:ext>
            </a:extLst>
          </p:cNvPr>
          <p:cNvPicPr>
            <a:picLocks noChangeAspect="1"/>
          </p:cNvPicPr>
          <p:nvPr/>
        </p:nvPicPr>
        <p:blipFill rotWithShape="1">
          <a:blip r:embed="rId3"/>
          <a:srcRect t="40677"/>
          <a:stretch/>
        </p:blipFill>
        <p:spPr>
          <a:xfrm>
            <a:off x="1" y="6396335"/>
            <a:ext cx="12191999" cy="461665"/>
          </a:xfrm>
          <a:prstGeom prst="rect">
            <a:avLst/>
          </a:prstGeom>
        </p:spPr>
      </p:pic>
      <p:sp>
        <p:nvSpPr>
          <p:cNvPr id="17" name="Footer Placeholder 18">
            <a:extLst>
              <a:ext uri="{FF2B5EF4-FFF2-40B4-BE49-F238E27FC236}">
                <a16:creationId xmlns:a16="http://schemas.microsoft.com/office/drawing/2014/main" id="{50B5AB0F-A459-4DBB-9E6C-81D30E2D7D33}"/>
              </a:ext>
            </a:extLst>
          </p:cNvPr>
          <p:cNvSpPr txBox="1">
            <a:spLocks/>
          </p:cNvSpPr>
          <p:nvPr/>
        </p:nvSpPr>
        <p:spPr>
          <a:xfrm>
            <a:off x="3869508" y="6430508"/>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dirty="0">
                <a:solidFill>
                  <a:schemeClr val="tx1"/>
                </a:solidFill>
                <a:latin typeface="Futura"/>
              </a:rPr>
              <a:t>Coffee#1 - Gender Pay Report 2022</a:t>
            </a:r>
          </a:p>
        </p:txBody>
      </p:sp>
      <p:pic>
        <p:nvPicPr>
          <p:cNvPr id="11" name="Picture 10" descr="Logo&#10;&#10;Description automatically generated with medium confidence">
            <a:extLst>
              <a:ext uri="{FF2B5EF4-FFF2-40B4-BE49-F238E27FC236}">
                <a16:creationId xmlns:a16="http://schemas.microsoft.com/office/drawing/2014/main" id="{049E570A-C1A0-44C4-97E9-B30F524046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52206" y="149091"/>
            <a:ext cx="4087586" cy="1218101"/>
          </a:xfrm>
          <a:prstGeom prst="rect">
            <a:avLst/>
          </a:prstGeom>
        </p:spPr>
      </p:pic>
    </p:spTree>
    <p:extLst>
      <p:ext uri="{BB962C8B-B14F-4D97-AF65-F5344CB8AC3E}">
        <p14:creationId xmlns:p14="http://schemas.microsoft.com/office/powerpoint/2010/main" val="3685568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bg1"/>
                </a:solidFill>
                <a:latin typeface="Neutra"/>
                <a:cs typeface="Aharoni" panose="02010803020104030203" pitchFamily="2" charset="-79"/>
              </a:rPr>
              <a:t>OUR RESULTS </a:t>
            </a:r>
          </a:p>
        </p:txBody>
      </p:sp>
      <p:sp>
        <p:nvSpPr>
          <p:cNvPr id="8" name="Text Placeholder 7">
            <a:extLst>
              <a:ext uri="{FF2B5EF4-FFF2-40B4-BE49-F238E27FC236}">
                <a16:creationId xmlns:a16="http://schemas.microsoft.com/office/drawing/2014/main" id="{64021ED1-6B7D-4D2C-B2FB-5BC65FFFE473}"/>
              </a:ext>
            </a:extLst>
          </p:cNvPr>
          <p:cNvSpPr>
            <a:spLocks noGrp="1"/>
          </p:cNvSpPr>
          <p:nvPr>
            <p:ph type="body" idx="1"/>
          </p:nvPr>
        </p:nvSpPr>
        <p:spPr>
          <a:xfrm>
            <a:off x="479767" y="1690688"/>
            <a:ext cx="5157787" cy="904095"/>
          </a:xfrm>
        </p:spPr>
        <p:txBody>
          <a:bodyPr>
            <a:normAutofit fontScale="85000" lnSpcReduction="10000"/>
          </a:bodyPr>
          <a:lstStyle/>
          <a:p>
            <a:pPr>
              <a:spcBef>
                <a:spcPts val="600"/>
              </a:spcBef>
            </a:pPr>
            <a:r>
              <a:rPr lang="en-GB" sz="2200" dirty="0">
                <a:latin typeface="Futura"/>
              </a:rPr>
              <a:t>Gender pay gap as a mean average</a:t>
            </a:r>
          </a:p>
          <a:p>
            <a:pPr>
              <a:spcBef>
                <a:spcPts val="600"/>
              </a:spcBef>
            </a:pPr>
            <a:r>
              <a:rPr lang="en-GB" sz="1700" b="0" i="1" dirty="0">
                <a:latin typeface="Futura"/>
              </a:rPr>
              <a:t>The difference in pay between our total wage spend-per-woman and our total wage spend-per man.</a:t>
            </a:r>
          </a:p>
          <a:p>
            <a:endParaRPr lang="en-GB" dirty="0"/>
          </a:p>
        </p:txBody>
      </p:sp>
      <p:pic>
        <p:nvPicPr>
          <p:cNvPr id="20" name="Content Placeholder 19" descr="Group with solid fill">
            <a:extLst>
              <a:ext uri="{FF2B5EF4-FFF2-40B4-BE49-F238E27FC236}">
                <a16:creationId xmlns:a16="http://schemas.microsoft.com/office/drawing/2014/main" id="{A50852B8-2525-4A17-99B7-AE941D2FE2BC}"/>
              </a:ext>
            </a:extLst>
          </p:cNvPr>
          <p:cNvPicPr>
            <a:picLocks noGrp="1" noChangeAspect="1"/>
          </p:cNvPicPr>
          <p:nvPr>
            <p:ph sz="half" idx="2"/>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2383" y="2206869"/>
            <a:ext cx="1465359" cy="1465359"/>
          </a:xfrm>
        </p:spPr>
      </p:pic>
      <p:pic>
        <p:nvPicPr>
          <p:cNvPr id="26" name="Content Placeholder 25" descr="Gender with solid fill">
            <a:extLst>
              <a:ext uri="{FF2B5EF4-FFF2-40B4-BE49-F238E27FC236}">
                <a16:creationId xmlns:a16="http://schemas.microsoft.com/office/drawing/2014/main" id="{E9D88E2A-3205-4A50-9BA9-109B936F9CE4}"/>
              </a:ext>
            </a:extLst>
          </p:cNvPr>
          <p:cNvPicPr>
            <a:picLocks noGrp="1" noChangeAspect="1"/>
          </p:cNvPicPr>
          <p:nvPr>
            <p:ph sz="quarter" idx="4"/>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90072" y="2396971"/>
            <a:ext cx="1110939" cy="1110939"/>
          </a:xfrm>
        </p:spPr>
      </p:pic>
      <p:sp>
        <p:nvSpPr>
          <p:cNvPr id="12" name="Footer Placeholder 18">
            <a:extLst>
              <a:ext uri="{FF2B5EF4-FFF2-40B4-BE49-F238E27FC236}">
                <a16:creationId xmlns:a16="http://schemas.microsoft.com/office/drawing/2014/main" id="{9A5E18A7-9979-454F-81B5-0342F6E68FF2}"/>
              </a:ext>
            </a:extLst>
          </p:cNvPr>
          <p:cNvSpPr>
            <a:spLocks noGrp="1"/>
          </p:cNvSpPr>
          <p:nvPr>
            <p:ph type="ftr" sz="quarter" idx="11"/>
          </p:nvPr>
        </p:nvSpPr>
        <p:spPr/>
        <p:txBody>
          <a:bodyPr/>
          <a:lstStyle/>
          <a:p>
            <a:r>
              <a:rPr lang="en-GB" sz="800" dirty="0">
                <a:solidFill>
                  <a:schemeClr val="tx1"/>
                </a:solidFill>
                <a:latin typeface="Futura"/>
              </a:rPr>
              <a:t>Caffe Nero- Gender Pay Report 2020</a:t>
            </a:r>
          </a:p>
        </p:txBody>
      </p:sp>
      <p:pic>
        <p:nvPicPr>
          <p:cNvPr id="3" name="Picture 2">
            <a:extLst>
              <a:ext uri="{FF2B5EF4-FFF2-40B4-BE49-F238E27FC236}">
                <a16:creationId xmlns:a16="http://schemas.microsoft.com/office/drawing/2014/main" id="{C45D2178-A934-43C4-A525-414FC60706D2}"/>
              </a:ext>
            </a:extLst>
          </p:cNvPr>
          <p:cNvPicPr>
            <a:picLocks noChangeAspect="1"/>
          </p:cNvPicPr>
          <p:nvPr/>
        </p:nvPicPr>
        <p:blipFill>
          <a:blip r:embed="rId6"/>
          <a:stretch>
            <a:fillRect/>
          </a:stretch>
        </p:blipFill>
        <p:spPr>
          <a:xfrm>
            <a:off x="-20088" y="-39695"/>
            <a:ext cx="12192000" cy="1325563"/>
          </a:xfrm>
          <a:prstGeom prst="rect">
            <a:avLst/>
          </a:prstGeom>
        </p:spPr>
      </p:pic>
      <p:sp>
        <p:nvSpPr>
          <p:cNvPr id="14" name="Text Placeholder 7">
            <a:extLst>
              <a:ext uri="{FF2B5EF4-FFF2-40B4-BE49-F238E27FC236}">
                <a16:creationId xmlns:a16="http://schemas.microsoft.com/office/drawing/2014/main" id="{5E7187AE-74CA-479D-94D0-9AB0E99CDEB3}"/>
              </a:ext>
            </a:extLst>
          </p:cNvPr>
          <p:cNvSpPr>
            <a:spLocks noGrp="1"/>
          </p:cNvSpPr>
          <p:nvPr>
            <p:ph type="body" sz="quarter" idx="3"/>
          </p:nvPr>
        </p:nvSpPr>
        <p:spPr>
          <a:xfrm>
            <a:off x="6172200" y="1794914"/>
            <a:ext cx="5183188" cy="823912"/>
          </a:xfrm>
        </p:spPr>
        <p:txBody>
          <a:bodyPr>
            <a:normAutofit fontScale="85000" lnSpcReduction="10000"/>
          </a:bodyPr>
          <a:lstStyle/>
          <a:p>
            <a:pPr>
              <a:spcBef>
                <a:spcPts val="600"/>
              </a:spcBef>
            </a:pPr>
            <a:r>
              <a:rPr lang="en-GB" dirty="0">
                <a:latin typeface="Futura"/>
              </a:rPr>
              <a:t>Gender pay gap as a median average</a:t>
            </a:r>
          </a:p>
          <a:p>
            <a:pPr>
              <a:spcBef>
                <a:spcPts val="600"/>
              </a:spcBef>
            </a:pPr>
            <a:r>
              <a:rPr lang="en-GB" sz="1700" b="0" i="1" dirty="0">
                <a:latin typeface="Futura"/>
              </a:rPr>
              <a:t>The difference in pay between the middle-ranking woman and the middle-ranking man.</a:t>
            </a:r>
          </a:p>
          <a:p>
            <a:endParaRPr lang="en-GB" dirty="0"/>
          </a:p>
        </p:txBody>
      </p:sp>
      <p:pic>
        <p:nvPicPr>
          <p:cNvPr id="16" name="Picture 15">
            <a:extLst>
              <a:ext uri="{FF2B5EF4-FFF2-40B4-BE49-F238E27FC236}">
                <a16:creationId xmlns:a16="http://schemas.microsoft.com/office/drawing/2014/main" id="{AB79E4E5-D5C9-4D65-B3D2-5A0726F78FD6}"/>
              </a:ext>
            </a:extLst>
          </p:cNvPr>
          <p:cNvPicPr>
            <a:picLocks noChangeAspect="1"/>
          </p:cNvPicPr>
          <p:nvPr/>
        </p:nvPicPr>
        <p:blipFill rotWithShape="1">
          <a:blip r:embed="rId7"/>
          <a:srcRect t="40677"/>
          <a:stretch/>
        </p:blipFill>
        <p:spPr>
          <a:xfrm>
            <a:off x="1" y="6430508"/>
            <a:ext cx="12191999" cy="427492"/>
          </a:xfrm>
          <a:prstGeom prst="rect">
            <a:avLst/>
          </a:prstGeom>
        </p:spPr>
      </p:pic>
      <p:sp>
        <p:nvSpPr>
          <p:cNvPr id="23" name="Arrow: Left 22">
            <a:extLst>
              <a:ext uri="{FF2B5EF4-FFF2-40B4-BE49-F238E27FC236}">
                <a16:creationId xmlns:a16="http://schemas.microsoft.com/office/drawing/2014/main" id="{98FF5B40-EB9E-4277-9F60-2AE197674EA2}"/>
              </a:ext>
            </a:extLst>
          </p:cNvPr>
          <p:cNvSpPr/>
          <p:nvPr/>
        </p:nvSpPr>
        <p:spPr>
          <a:xfrm>
            <a:off x="2231571" y="2331538"/>
            <a:ext cx="1438991" cy="1167727"/>
          </a:xfrm>
          <a:prstGeom prst="leftArrow">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74670BAD-1E85-4905-A886-C5EEE94F3F1B}"/>
              </a:ext>
            </a:extLst>
          </p:cNvPr>
          <p:cNvSpPr txBox="1"/>
          <p:nvPr/>
        </p:nvSpPr>
        <p:spPr>
          <a:xfrm>
            <a:off x="2596336" y="2656568"/>
            <a:ext cx="1124892" cy="461665"/>
          </a:xfrm>
          <a:prstGeom prst="rect">
            <a:avLst/>
          </a:prstGeom>
          <a:noFill/>
        </p:spPr>
        <p:txBody>
          <a:bodyPr wrap="square" rtlCol="0">
            <a:spAutoFit/>
          </a:bodyPr>
          <a:lstStyle/>
          <a:p>
            <a:pPr algn="ctr"/>
            <a:r>
              <a:rPr lang="en-GB" sz="2400" b="1" dirty="0">
                <a:latin typeface="Futura"/>
              </a:rPr>
              <a:t>9.32%</a:t>
            </a:r>
          </a:p>
        </p:txBody>
      </p:sp>
      <p:sp>
        <p:nvSpPr>
          <p:cNvPr id="27" name="Arrow: Left 26">
            <a:extLst>
              <a:ext uri="{FF2B5EF4-FFF2-40B4-BE49-F238E27FC236}">
                <a16:creationId xmlns:a16="http://schemas.microsoft.com/office/drawing/2014/main" id="{B7F354A1-2426-4700-9E0B-77818ACA833B}"/>
              </a:ext>
            </a:extLst>
          </p:cNvPr>
          <p:cNvSpPr/>
          <p:nvPr/>
        </p:nvSpPr>
        <p:spPr>
          <a:xfrm>
            <a:off x="7984308" y="2354290"/>
            <a:ext cx="1491924" cy="1152245"/>
          </a:xfrm>
          <a:prstGeom prst="leftArrow">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extBox 27">
            <a:extLst>
              <a:ext uri="{FF2B5EF4-FFF2-40B4-BE49-F238E27FC236}">
                <a16:creationId xmlns:a16="http://schemas.microsoft.com/office/drawing/2014/main" id="{78A79C54-D638-4466-83CD-3FC6B005A4AB}"/>
              </a:ext>
            </a:extLst>
          </p:cNvPr>
          <p:cNvSpPr txBox="1"/>
          <p:nvPr/>
        </p:nvSpPr>
        <p:spPr>
          <a:xfrm>
            <a:off x="8457641" y="2684778"/>
            <a:ext cx="1070479" cy="461665"/>
          </a:xfrm>
          <a:prstGeom prst="rect">
            <a:avLst/>
          </a:prstGeom>
          <a:noFill/>
        </p:spPr>
        <p:txBody>
          <a:bodyPr wrap="square" rtlCol="0">
            <a:spAutoFit/>
          </a:bodyPr>
          <a:lstStyle/>
          <a:p>
            <a:pPr algn="ctr"/>
            <a:r>
              <a:rPr lang="en-GB" sz="2400" b="1" dirty="0">
                <a:latin typeface="Futura"/>
              </a:rPr>
              <a:t>1.23%</a:t>
            </a:r>
          </a:p>
        </p:txBody>
      </p:sp>
      <p:sp>
        <p:nvSpPr>
          <p:cNvPr id="30" name="TextBox 29">
            <a:extLst>
              <a:ext uri="{FF2B5EF4-FFF2-40B4-BE49-F238E27FC236}">
                <a16:creationId xmlns:a16="http://schemas.microsoft.com/office/drawing/2014/main" id="{F8CB7B61-DC7F-4940-B4B1-2E8B10B9072A}"/>
              </a:ext>
            </a:extLst>
          </p:cNvPr>
          <p:cNvSpPr txBox="1"/>
          <p:nvPr/>
        </p:nvSpPr>
        <p:spPr>
          <a:xfrm>
            <a:off x="479767" y="3638968"/>
            <a:ext cx="6096000" cy="369332"/>
          </a:xfrm>
          <a:prstGeom prst="rect">
            <a:avLst/>
          </a:prstGeom>
          <a:noFill/>
        </p:spPr>
        <p:txBody>
          <a:bodyPr wrap="square">
            <a:spAutoFit/>
          </a:bodyPr>
          <a:lstStyle/>
          <a:p>
            <a:r>
              <a:rPr lang="en-GB" sz="1800" dirty="0">
                <a:solidFill>
                  <a:schemeClr val="bg1"/>
                </a:solidFill>
                <a:latin typeface="Neutra"/>
                <a:cs typeface="Aharoni" panose="02010803020104030203" pitchFamily="2" charset="-79"/>
              </a:rPr>
              <a:t>MEAN BONUS PAY GAP</a:t>
            </a:r>
          </a:p>
        </p:txBody>
      </p:sp>
      <p:sp>
        <p:nvSpPr>
          <p:cNvPr id="32" name="TextBox 31">
            <a:extLst>
              <a:ext uri="{FF2B5EF4-FFF2-40B4-BE49-F238E27FC236}">
                <a16:creationId xmlns:a16="http://schemas.microsoft.com/office/drawing/2014/main" id="{C8180E68-82F7-45F1-97E8-725D48BB2B93}"/>
              </a:ext>
            </a:extLst>
          </p:cNvPr>
          <p:cNvSpPr txBox="1"/>
          <p:nvPr/>
        </p:nvSpPr>
        <p:spPr>
          <a:xfrm>
            <a:off x="479767" y="3886353"/>
            <a:ext cx="5322319" cy="1184940"/>
          </a:xfrm>
          <a:prstGeom prst="rect">
            <a:avLst/>
          </a:prstGeom>
          <a:noFill/>
        </p:spPr>
        <p:txBody>
          <a:bodyPr wrap="square">
            <a:spAutoFit/>
          </a:bodyPr>
          <a:lstStyle/>
          <a:p>
            <a:pPr>
              <a:spcBef>
                <a:spcPts val="600"/>
              </a:spcBef>
            </a:pPr>
            <a:r>
              <a:rPr lang="en-GB" sz="1900" b="1" dirty="0">
                <a:latin typeface="Futura"/>
              </a:rPr>
              <a:t>Gender bonus pay gap as a mean average</a:t>
            </a:r>
          </a:p>
          <a:p>
            <a:pPr>
              <a:spcBef>
                <a:spcPts val="600"/>
              </a:spcBef>
            </a:pPr>
            <a:r>
              <a:rPr lang="en-GB" sz="1400" i="1" dirty="0">
                <a:latin typeface="Futura"/>
              </a:rPr>
              <a:t>The difference in bonus between our total bonus paid-per-woman and total bonus paid-per-man</a:t>
            </a:r>
          </a:p>
          <a:p>
            <a:endParaRPr lang="en-GB" sz="1900" b="1" dirty="0">
              <a:latin typeface="Futura"/>
            </a:endParaRPr>
          </a:p>
        </p:txBody>
      </p:sp>
      <p:sp>
        <p:nvSpPr>
          <p:cNvPr id="33" name="TextBox 32">
            <a:extLst>
              <a:ext uri="{FF2B5EF4-FFF2-40B4-BE49-F238E27FC236}">
                <a16:creationId xmlns:a16="http://schemas.microsoft.com/office/drawing/2014/main" id="{A16D8F3B-94D4-46D9-84A3-D64AB5812B4D}"/>
              </a:ext>
            </a:extLst>
          </p:cNvPr>
          <p:cNvSpPr txBox="1"/>
          <p:nvPr/>
        </p:nvSpPr>
        <p:spPr>
          <a:xfrm>
            <a:off x="6075912" y="3874868"/>
            <a:ext cx="5636315" cy="1184940"/>
          </a:xfrm>
          <a:prstGeom prst="rect">
            <a:avLst/>
          </a:prstGeom>
          <a:noFill/>
        </p:spPr>
        <p:txBody>
          <a:bodyPr wrap="square">
            <a:spAutoFit/>
          </a:bodyPr>
          <a:lstStyle/>
          <a:p>
            <a:pPr>
              <a:spcBef>
                <a:spcPts val="600"/>
              </a:spcBef>
            </a:pPr>
            <a:r>
              <a:rPr lang="en-GB" sz="1900" b="1" dirty="0">
                <a:latin typeface="Futura"/>
              </a:rPr>
              <a:t>Gender bonus pay gap as a median average</a:t>
            </a:r>
            <a:endParaRPr lang="en-GB" sz="1400" i="1" dirty="0">
              <a:latin typeface="Futura"/>
            </a:endParaRPr>
          </a:p>
          <a:p>
            <a:pPr>
              <a:spcBef>
                <a:spcPts val="600"/>
              </a:spcBef>
            </a:pPr>
            <a:r>
              <a:rPr lang="en-GB" sz="1400" i="1" dirty="0">
                <a:latin typeface="Futura"/>
              </a:rPr>
              <a:t>The difference in bonus pay between the middle-ranking woman and the middle-ranking man.</a:t>
            </a:r>
          </a:p>
          <a:p>
            <a:endParaRPr lang="en-GB" sz="1900" b="1" dirty="0">
              <a:latin typeface="Futura"/>
            </a:endParaRPr>
          </a:p>
        </p:txBody>
      </p:sp>
      <p:cxnSp>
        <p:nvCxnSpPr>
          <p:cNvPr id="35" name="Straight Connector 34">
            <a:extLst>
              <a:ext uri="{FF2B5EF4-FFF2-40B4-BE49-F238E27FC236}">
                <a16:creationId xmlns:a16="http://schemas.microsoft.com/office/drawing/2014/main" id="{4995E81C-1602-4A25-B1F2-98B4B2F4D261}"/>
              </a:ext>
            </a:extLst>
          </p:cNvPr>
          <p:cNvCxnSpPr/>
          <p:nvPr/>
        </p:nvCxnSpPr>
        <p:spPr>
          <a:xfrm>
            <a:off x="5802086" y="1469571"/>
            <a:ext cx="0" cy="48867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2C9C288-CAA7-4C33-87F6-7A336B30F4AC}"/>
              </a:ext>
            </a:extLst>
          </p:cNvPr>
          <p:cNvCxnSpPr>
            <a:cxnSpLocks/>
          </p:cNvCxnSpPr>
          <p:nvPr/>
        </p:nvCxnSpPr>
        <p:spPr>
          <a:xfrm>
            <a:off x="479767" y="3604088"/>
            <a:ext cx="11232466" cy="176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Arrow: Left 39">
            <a:extLst>
              <a:ext uri="{FF2B5EF4-FFF2-40B4-BE49-F238E27FC236}">
                <a16:creationId xmlns:a16="http://schemas.microsoft.com/office/drawing/2014/main" id="{BD4197A3-B524-4345-8CB4-C3A052020B4B}"/>
              </a:ext>
            </a:extLst>
          </p:cNvPr>
          <p:cNvSpPr/>
          <p:nvPr/>
        </p:nvSpPr>
        <p:spPr>
          <a:xfrm>
            <a:off x="2231571" y="4861296"/>
            <a:ext cx="1388291" cy="1200880"/>
          </a:xfrm>
          <a:prstGeom prst="leftArrow">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Arrow: Left 40">
            <a:extLst>
              <a:ext uri="{FF2B5EF4-FFF2-40B4-BE49-F238E27FC236}">
                <a16:creationId xmlns:a16="http://schemas.microsoft.com/office/drawing/2014/main" id="{7FDF99E0-CD55-472A-8481-B9715468F6E8}"/>
              </a:ext>
            </a:extLst>
          </p:cNvPr>
          <p:cNvSpPr/>
          <p:nvPr/>
        </p:nvSpPr>
        <p:spPr>
          <a:xfrm>
            <a:off x="8006944" y="4814124"/>
            <a:ext cx="1452742" cy="1248052"/>
          </a:xfrm>
          <a:prstGeom prst="leftArrow">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2" name="Content Placeholder 19" descr="Group with solid fill">
            <a:extLst>
              <a:ext uri="{FF2B5EF4-FFF2-40B4-BE49-F238E27FC236}">
                <a16:creationId xmlns:a16="http://schemas.microsoft.com/office/drawing/2014/main" id="{B48BAF72-EA25-42C8-B13D-F3CEE4B91AE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2383" y="4767571"/>
            <a:ext cx="1471017" cy="1471017"/>
          </a:xfrm>
          <a:prstGeom prst="rect">
            <a:avLst/>
          </a:prstGeom>
        </p:spPr>
      </p:pic>
      <p:pic>
        <p:nvPicPr>
          <p:cNvPr id="43" name="Content Placeholder 25" descr="Gender with solid fill">
            <a:extLst>
              <a:ext uri="{FF2B5EF4-FFF2-40B4-BE49-F238E27FC236}">
                <a16:creationId xmlns:a16="http://schemas.microsoft.com/office/drawing/2014/main" id="{34560D7E-5868-4156-8971-1ABDE69B2F7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05300" y="4935599"/>
            <a:ext cx="1127907" cy="1127907"/>
          </a:xfrm>
          <a:prstGeom prst="rect">
            <a:avLst/>
          </a:prstGeom>
        </p:spPr>
      </p:pic>
      <p:sp>
        <p:nvSpPr>
          <p:cNvPr id="44" name="TextBox 43">
            <a:extLst>
              <a:ext uri="{FF2B5EF4-FFF2-40B4-BE49-F238E27FC236}">
                <a16:creationId xmlns:a16="http://schemas.microsoft.com/office/drawing/2014/main" id="{7BF50221-2C58-4B20-BA2F-03804919B8FA}"/>
              </a:ext>
            </a:extLst>
          </p:cNvPr>
          <p:cNvSpPr txBox="1"/>
          <p:nvPr/>
        </p:nvSpPr>
        <p:spPr>
          <a:xfrm>
            <a:off x="2382477" y="5193275"/>
            <a:ext cx="1273882" cy="461665"/>
          </a:xfrm>
          <a:prstGeom prst="rect">
            <a:avLst/>
          </a:prstGeom>
          <a:noFill/>
        </p:spPr>
        <p:txBody>
          <a:bodyPr wrap="square" rtlCol="0">
            <a:spAutoFit/>
          </a:bodyPr>
          <a:lstStyle/>
          <a:p>
            <a:pPr algn="ctr"/>
            <a:r>
              <a:rPr lang="en-GB" sz="2400" b="1" dirty="0">
                <a:latin typeface="Futura"/>
              </a:rPr>
              <a:t>45.13%</a:t>
            </a:r>
          </a:p>
        </p:txBody>
      </p:sp>
      <p:sp>
        <p:nvSpPr>
          <p:cNvPr id="45" name="TextBox 44">
            <a:extLst>
              <a:ext uri="{FF2B5EF4-FFF2-40B4-BE49-F238E27FC236}">
                <a16:creationId xmlns:a16="http://schemas.microsoft.com/office/drawing/2014/main" id="{3EE6AADD-7273-409C-A30E-9C29842A893E}"/>
              </a:ext>
            </a:extLst>
          </p:cNvPr>
          <p:cNvSpPr txBox="1"/>
          <p:nvPr/>
        </p:nvSpPr>
        <p:spPr>
          <a:xfrm>
            <a:off x="7882946" y="5166023"/>
            <a:ext cx="1570072" cy="461665"/>
          </a:xfrm>
          <a:prstGeom prst="rect">
            <a:avLst/>
          </a:prstGeom>
          <a:noFill/>
        </p:spPr>
        <p:txBody>
          <a:bodyPr wrap="square" rtlCol="0">
            <a:spAutoFit/>
          </a:bodyPr>
          <a:lstStyle/>
          <a:p>
            <a:pPr algn="ctr"/>
            <a:r>
              <a:rPr lang="en-GB" sz="2400" b="1" dirty="0">
                <a:latin typeface="Futura"/>
              </a:rPr>
              <a:t>    16.01%</a:t>
            </a:r>
          </a:p>
        </p:txBody>
      </p:sp>
      <p:sp>
        <p:nvSpPr>
          <p:cNvPr id="46" name="Footer Placeholder 18">
            <a:extLst>
              <a:ext uri="{FF2B5EF4-FFF2-40B4-BE49-F238E27FC236}">
                <a16:creationId xmlns:a16="http://schemas.microsoft.com/office/drawing/2014/main" id="{8216DAF7-49F7-4011-962F-D25637A55341}"/>
              </a:ext>
            </a:extLst>
          </p:cNvPr>
          <p:cNvSpPr txBox="1">
            <a:spLocks/>
          </p:cNvSpPr>
          <p:nvPr/>
        </p:nvSpPr>
        <p:spPr>
          <a:xfrm>
            <a:off x="3869508" y="6430508"/>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dirty="0">
                <a:solidFill>
                  <a:schemeClr val="tx1"/>
                </a:solidFill>
                <a:latin typeface="Futura"/>
              </a:rPr>
              <a:t>Coffee#1 - Gender Pay Report 2022</a:t>
            </a:r>
          </a:p>
        </p:txBody>
      </p:sp>
      <p:pic>
        <p:nvPicPr>
          <p:cNvPr id="29" name="Picture 28" descr="Logo&#10;&#10;Description automatically generated with medium confidence">
            <a:extLst>
              <a:ext uri="{FF2B5EF4-FFF2-40B4-BE49-F238E27FC236}">
                <a16:creationId xmlns:a16="http://schemas.microsoft.com/office/drawing/2014/main" id="{6D9CC4A1-EA93-4DBF-9439-DACC11D9FB9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52206" y="149091"/>
            <a:ext cx="4087586" cy="1218101"/>
          </a:xfrm>
          <a:prstGeom prst="rect">
            <a:avLst/>
          </a:prstGeom>
        </p:spPr>
      </p:pic>
    </p:spTree>
    <p:extLst>
      <p:ext uri="{BB962C8B-B14F-4D97-AF65-F5344CB8AC3E}">
        <p14:creationId xmlns:p14="http://schemas.microsoft.com/office/powerpoint/2010/main" val="1668680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534" y="747891"/>
            <a:ext cx="10515600" cy="1325563"/>
          </a:xfrm>
        </p:spPr>
        <p:txBody>
          <a:bodyPr/>
          <a:lstStyle/>
          <a:p>
            <a:r>
              <a:rPr lang="en-GB" b="1" dirty="0">
                <a:solidFill>
                  <a:schemeClr val="bg1"/>
                </a:solidFill>
                <a:latin typeface="Neutra"/>
                <a:cs typeface="Aharoni" panose="02010803020104030203" pitchFamily="2" charset="-79"/>
              </a:rPr>
              <a:t>OUR RESULTS </a:t>
            </a:r>
          </a:p>
        </p:txBody>
      </p:sp>
      <p:pic>
        <p:nvPicPr>
          <p:cNvPr id="3" name="Picture 2">
            <a:extLst>
              <a:ext uri="{FF2B5EF4-FFF2-40B4-BE49-F238E27FC236}">
                <a16:creationId xmlns:a16="http://schemas.microsoft.com/office/drawing/2014/main" id="{C45D2178-A934-43C4-A525-414FC60706D2}"/>
              </a:ext>
            </a:extLst>
          </p:cNvPr>
          <p:cNvPicPr>
            <a:picLocks noChangeAspect="1"/>
          </p:cNvPicPr>
          <p:nvPr/>
        </p:nvPicPr>
        <p:blipFill>
          <a:blip r:embed="rId2"/>
          <a:stretch>
            <a:fillRect/>
          </a:stretch>
        </p:blipFill>
        <p:spPr>
          <a:xfrm>
            <a:off x="0" y="0"/>
            <a:ext cx="12192000" cy="1325563"/>
          </a:xfrm>
          <a:prstGeom prst="rect">
            <a:avLst/>
          </a:prstGeom>
        </p:spPr>
      </p:pic>
      <p:sp>
        <p:nvSpPr>
          <p:cNvPr id="12" name="Footer Placeholder 18">
            <a:extLst>
              <a:ext uri="{FF2B5EF4-FFF2-40B4-BE49-F238E27FC236}">
                <a16:creationId xmlns:a16="http://schemas.microsoft.com/office/drawing/2014/main" id="{9A5E18A7-9979-454F-81B5-0342F6E68FF2}"/>
              </a:ext>
            </a:extLst>
          </p:cNvPr>
          <p:cNvSpPr>
            <a:spLocks noGrp="1"/>
          </p:cNvSpPr>
          <p:nvPr>
            <p:ph type="ftr" sz="quarter" idx="11"/>
          </p:nvPr>
        </p:nvSpPr>
        <p:spPr>
          <a:xfrm>
            <a:off x="-986022" y="6471052"/>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Futura"/>
                <a:ea typeface="+mn-ea"/>
                <a:cs typeface="+mn-cs"/>
              </a:rPr>
              <a:t>Caffe Nero- Gender Pay Report 2020</a:t>
            </a:r>
          </a:p>
        </p:txBody>
      </p:sp>
      <p:pic>
        <p:nvPicPr>
          <p:cNvPr id="13" name="Picture 12">
            <a:extLst>
              <a:ext uri="{FF2B5EF4-FFF2-40B4-BE49-F238E27FC236}">
                <a16:creationId xmlns:a16="http://schemas.microsoft.com/office/drawing/2014/main" id="{64F2AB7C-F831-497F-8949-CC458176132A}"/>
              </a:ext>
            </a:extLst>
          </p:cNvPr>
          <p:cNvPicPr>
            <a:picLocks noChangeAspect="1"/>
          </p:cNvPicPr>
          <p:nvPr/>
        </p:nvPicPr>
        <p:blipFill rotWithShape="1">
          <a:blip r:embed="rId3"/>
          <a:srcRect t="40677"/>
          <a:stretch/>
        </p:blipFill>
        <p:spPr>
          <a:xfrm>
            <a:off x="1" y="6396335"/>
            <a:ext cx="12191999" cy="461665"/>
          </a:xfrm>
          <a:prstGeom prst="rect">
            <a:avLst/>
          </a:prstGeom>
        </p:spPr>
      </p:pic>
      <p:sp>
        <p:nvSpPr>
          <p:cNvPr id="41" name="TextBox 40">
            <a:extLst>
              <a:ext uri="{FF2B5EF4-FFF2-40B4-BE49-F238E27FC236}">
                <a16:creationId xmlns:a16="http://schemas.microsoft.com/office/drawing/2014/main" id="{EB935041-F332-4974-83DD-16C95F3EDD7A}"/>
              </a:ext>
            </a:extLst>
          </p:cNvPr>
          <p:cNvSpPr txBox="1"/>
          <p:nvPr/>
        </p:nvSpPr>
        <p:spPr>
          <a:xfrm>
            <a:off x="2883029" y="4937189"/>
            <a:ext cx="5960663" cy="338554"/>
          </a:xfrm>
          <a:prstGeom prst="rect">
            <a:avLst/>
          </a:prstGeom>
          <a:noFill/>
        </p:spPr>
        <p:txBody>
          <a:bodyPr wrap="square" rtlCol="0">
            <a:spAutoFit/>
          </a:bodyPr>
          <a:lstStyle/>
          <a:p>
            <a:pPr algn="ctr"/>
            <a:r>
              <a:rPr lang="en-GB" sz="1600" b="1" dirty="0">
                <a:latin typeface="Futura"/>
              </a:rPr>
              <a:t>Proportion of Males and Females receiving bonus </a:t>
            </a:r>
          </a:p>
        </p:txBody>
      </p:sp>
      <p:sp>
        <p:nvSpPr>
          <p:cNvPr id="46" name="TextBox 45">
            <a:extLst>
              <a:ext uri="{FF2B5EF4-FFF2-40B4-BE49-F238E27FC236}">
                <a16:creationId xmlns:a16="http://schemas.microsoft.com/office/drawing/2014/main" id="{5C6652B6-B972-4269-A37F-F18F8DB6F5CD}"/>
              </a:ext>
            </a:extLst>
          </p:cNvPr>
          <p:cNvSpPr txBox="1"/>
          <p:nvPr/>
        </p:nvSpPr>
        <p:spPr>
          <a:xfrm>
            <a:off x="2927865" y="1400806"/>
            <a:ext cx="5998083" cy="338554"/>
          </a:xfrm>
          <a:prstGeom prst="rect">
            <a:avLst/>
          </a:prstGeom>
          <a:noFill/>
        </p:spPr>
        <p:txBody>
          <a:bodyPr wrap="square" rtlCol="0">
            <a:spAutoFit/>
          </a:bodyPr>
          <a:lstStyle/>
          <a:p>
            <a:pPr algn="ctr"/>
            <a:r>
              <a:rPr lang="en-GB" sz="1600" b="1" dirty="0">
                <a:latin typeface="Futura"/>
              </a:rPr>
              <a:t>Proportion of Males and Females by Pay Quartile</a:t>
            </a:r>
          </a:p>
        </p:txBody>
      </p:sp>
      <p:sp>
        <p:nvSpPr>
          <p:cNvPr id="47" name="Footer Placeholder 18">
            <a:extLst>
              <a:ext uri="{FF2B5EF4-FFF2-40B4-BE49-F238E27FC236}">
                <a16:creationId xmlns:a16="http://schemas.microsoft.com/office/drawing/2014/main" id="{C03BE419-87B6-474A-8741-24B5A3E0A7D7}"/>
              </a:ext>
            </a:extLst>
          </p:cNvPr>
          <p:cNvSpPr txBox="1">
            <a:spLocks/>
          </p:cNvSpPr>
          <p:nvPr/>
        </p:nvSpPr>
        <p:spPr>
          <a:xfrm>
            <a:off x="3869508" y="6430508"/>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dirty="0">
                <a:solidFill>
                  <a:schemeClr val="tx1"/>
                </a:solidFill>
                <a:latin typeface="Futura"/>
              </a:rPr>
              <a:t>Coffee#1 - Gender Pay Report 2022</a:t>
            </a:r>
          </a:p>
        </p:txBody>
      </p:sp>
      <p:cxnSp>
        <p:nvCxnSpPr>
          <p:cNvPr id="57" name="Straight Connector 56">
            <a:extLst>
              <a:ext uri="{FF2B5EF4-FFF2-40B4-BE49-F238E27FC236}">
                <a16:creationId xmlns:a16="http://schemas.microsoft.com/office/drawing/2014/main" id="{F0B934F9-31D8-4271-8F70-973DB67EFFE3}"/>
              </a:ext>
            </a:extLst>
          </p:cNvPr>
          <p:cNvCxnSpPr/>
          <p:nvPr/>
        </p:nvCxnSpPr>
        <p:spPr>
          <a:xfrm>
            <a:off x="2883029" y="1992186"/>
            <a:ext cx="0" cy="18869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B5A8CC7-89B2-441A-A063-6DCDAD346AFF}"/>
              </a:ext>
            </a:extLst>
          </p:cNvPr>
          <p:cNvCxnSpPr/>
          <p:nvPr/>
        </p:nvCxnSpPr>
        <p:spPr>
          <a:xfrm>
            <a:off x="5771498" y="1992185"/>
            <a:ext cx="0" cy="18869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FB2F2A8-16B3-431B-80ED-EC8749AAF4A0}"/>
              </a:ext>
            </a:extLst>
          </p:cNvPr>
          <p:cNvCxnSpPr/>
          <p:nvPr/>
        </p:nvCxnSpPr>
        <p:spPr>
          <a:xfrm>
            <a:off x="8741408" y="1992185"/>
            <a:ext cx="0" cy="18869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745B63A-0543-49AF-BD84-FA6E1B415D76}"/>
              </a:ext>
            </a:extLst>
          </p:cNvPr>
          <p:cNvCxnSpPr/>
          <p:nvPr/>
        </p:nvCxnSpPr>
        <p:spPr>
          <a:xfrm>
            <a:off x="230103" y="4235144"/>
            <a:ext cx="11731793" cy="159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0" name="Chart 19">
            <a:extLst>
              <a:ext uri="{FF2B5EF4-FFF2-40B4-BE49-F238E27FC236}">
                <a16:creationId xmlns:a16="http://schemas.microsoft.com/office/drawing/2014/main" id="{07342AAD-14DF-4F32-9F8B-C6788560124B}"/>
              </a:ext>
            </a:extLst>
          </p:cNvPr>
          <p:cNvGraphicFramePr>
            <a:graphicFrameLocks/>
          </p:cNvGraphicFramePr>
          <p:nvPr>
            <p:extLst>
              <p:ext uri="{D42A27DB-BD31-4B8C-83A1-F6EECF244321}">
                <p14:modId xmlns:p14="http://schemas.microsoft.com/office/powerpoint/2010/main" val="1064101681"/>
              </p:ext>
            </p:extLst>
          </p:nvPr>
        </p:nvGraphicFramePr>
        <p:xfrm>
          <a:off x="9015401" y="1992186"/>
          <a:ext cx="2807584" cy="211697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07342AAD-14DF-4F32-9F8B-C6788560124B}"/>
              </a:ext>
            </a:extLst>
          </p:cNvPr>
          <p:cNvGraphicFramePr>
            <a:graphicFrameLocks/>
          </p:cNvGraphicFramePr>
          <p:nvPr>
            <p:extLst>
              <p:ext uri="{D42A27DB-BD31-4B8C-83A1-F6EECF244321}">
                <p14:modId xmlns:p14="http://schemas.microsoft.com/office/powerpoint/2010/main" val="3007397421"/>
              </p:ext>
            </p:extLst>
          </p:nvPr>
        </p:nvGraphicFramePr>
        <p:xfrm>
          <a:off x="5852939" y="2027608"/>
          <a:ext cx="2807585" cy="208155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5" name="Chart 24">
            <a:extLst>
              <a:ext uri="{FF2B5EF4-FFF2-40B4-BE49-F238E27FC236}">
                <a16:creationId xmlns:a16="http://schemas.microsoft.com/office/drawing/2014/main" id="{07342AAD-14DF-4F32-9F8B-C6788560124B}"/>
              </a:ext>
            </a:extLst>
          </p:cNvPr>
          <p:cNvGraphicFramePr>
            <a:graphicFrameLocks/>
          </p:cNvGraphicFramePr>
          <p:nvPr>
            <p:extLst>
              <p:ext uri="{D42A27DB-BD31-4B8C-83A1-F6EECF244321}">
                <p14:modId xmlns:p14="http://schemas.microsoft.com/office/powerpoint/2010/main" val="541556508"/>
              </p:ext>
            </p:extLst>
          </p:nvPr>
        </p:nvGraphicFramePr>
        <p:xfrm>
          <a:off x="3157021" y="1992185"/>
          <a:ext cx="2468213" cy="211697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6" name="Chart 25">
            <a:extLst>
              <a:ext uri="{FF2B5EF4-FFF2-40B4-BE49-F238E27FC236}">
                <a16:creationId xmlns:a16="http://schemas.microsoft.com/office/drawing/2014/main" id="{07342AAD-14DF-4F32-9F8B-C6788560124B}"/>
              </a:ext>
            </a:extLst>
          </p:cNvPr>
          <p:cNvGraphicFramePr>
            <a:graphicFrameLocks/>
          </p:cNvGraphicFramePr>
          <p:nvPr>
            <p:extLst>
              <p:ext uri="{D42A27DB-BD31-4B8C-83A1-F6EECF244321}">
                <p14:modId xmlns:p14="http://schemas.microsoft.com/office/powerpoint/2010/main" val="919878449"/>
              </p:ext>
            </p:extLst>
          </p:nvPr>
        </p:nvGraphicFramePr>
        <p:xfrm>
          <a:off x="112258" y="1960377"/>
          <a:ext cx="2689331" cy="211697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8" name="Chart 27">
            <a:extLst>
              <a:ext uri="{FF2B5EF4-FFF2-40B4-BE49-F238E27FC236}">
                <a16:creationId xmlns:a16="http://schemas.microsoft.com/office/drawing/2014/main" id="{07342AAD-14DF-4F32-9F8B-C6788560124B}"/>
              </a:ext>
            </a:extLst>
          </p:cNvPr>
          <p:cNvGraphicFramePr>
            <a:graphicFrameLocks/>
          </p:cNvGraphicFramePr>
          <p:nvPr>
            <p:extLst>
              <p:ext uri="{D42A27DB-BD31-4B8C-83A1-F6EECF244321}">
                <p14:modId xmlns:p14="http://schemas.microsoft.com/office/powerpoint/2010/main" val="852688782"/>
              </p:ext>
            </p:extLst>
          </p:nvPr>
        </p:nvGraphicFramePr>
        <p:xfrm>
          <a:off x="238534" y="4077352"/>
          <a:ext cx="2689331" cy="2297160"/>
        </p:xfrm>
        <a:graphic>
          <a:graphicData uri="http://schemas.openxmlformats.org/drawingml/2006/chart">
            <c:chart xmlns:c="http://schemas.openxmlformats.org/drawingml/2006/chart" xmlns:r="http://schemas.openxmlformats.org/officeDocument/2006/relationships" r:id="rId8"/>
          </a:graphicData>
        </a:graphic>
      </p:graphicFrame>
      <p:pic>
        <p:nvPicPr>
          <p:cNvPr id="29" name="Picture 28" descr="Logo&#10;&#10;Description automatically generated with medium confidence">
            <a:extLst>
              <a:ext uri="{FF2B5EF4-FFF2-40B4-BE49-F238E27FC236}">
                <a16:creationId xmlns:a16="http://schemas.microsoft.com/office/drawing/2014/main" id="{682E64BC-6A93-4725-BF53-4ADCA4C1C88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052206" y="149091"/>
            <a:ext cx="4087586" cy="1218101"/>
          </a:xfrm>
          <a:prstGeom prst="rect">
            <a:avLst/>
          </a:prstGeom>
        </p:spPr>
      </p:pic>
      <p:graphicFrame>
        <p:nvGraphicFramePr>
          <p:cNvPr id="30" name="Chart 29">
            <a:extLst>
              <a:ext uri="{FF2B5EF4-FFF2-40B4-BE49-F238E27FC236}">
                <a16:creationId xmlns:a16="http://schemas.microsoft.com/office/drawing/2014/main" id="{BBF93C61-713E-4FB9-A4EC-A54C30B9EB15}"/>
              </a:ext>
            </a:extLst>
          </p:cNvPr>
          <p:cNvGraphicFramePr>
            <a:graphicFrameLocks/>
          </p:cNvGraphicFramePr>
          <p:nvPr>
            <p:extLst>
              <p:ext uri="{D42A27DB-BD31-4B8C-83A1-F6EECF244321}">
                <p14:modId xmlns:p14="http://schemas.microsoft.com/office/powerpoint/2010/main" val="42245840"/>
              </p:ext>
            </p:extLst>
          </p:nvPr>
        </p:nvGraphicFramePr>
        <p:xfrm>
          <a:off x="5917763" y="2011703"/>
          <a:ext cx="2742760" cy="2161073"/>
        </p:xfrm>
        <a:graphic>
          <a:graphicData uri="http://schemas.openxmlformats.org/drawingml/2006/chart">
            <c:chart xmlns:c="http://schemas.openxmlformats.org/drawingml/2006/chart" xmlns:r="http://schemas.openxmlformats.org/officeDocument/2006/relationships" r:id="rId10"/>
          </a:graphicData>
        </a:graphic>
      </p:graphicFrame>
      <p:pic>
        <p:nvPicPr>
          <p:cNvPr id="6" name="Picture 5">
            <a:extLst>
              <a:ext uri="{FF2B5EF4-FFF2-40B4-BE49-F238E27FC236}">
                <a16:creationId xmlns:a16="http://schemas.microsoft.com/office/drawing/2014/main" id="{DC0761C3-CAB3-4BE0-B25C-D9261D39AE03}"/>
              </a:ext>
            </a:extLst>
          </p:cNvPr>
          <p:cNvPicPr>
            <a:picLocks noChangeAspect="1"/>
          </p:cNvPicPr>
          <p:nvPr/>
        </p:nvPicPr>
        <p:blipFill>
          <a:blip r:embed="rId11"/>
          <a:stretch>
            <a:fillRect/>
          </a:stretch>
        </p:blipFill>
        <p:spPr>
          <a:xfrm>
            <a:off x="2930424" y="1949719"/>
            <a:ext cx="2767942" cy="2237329"/>
          </a:xfrm>
          <a:prstGeom prst="rect">
            <a:avLst/>
          </a:prstGeom>
        </p:spPr>
      </p:pic>
      <p:pic>
        <p:nvPicPr>
          <p:cNvPr id="7" name="Picture 6">
            <a:extLst>
              <a:ext uri="{FF2B5EF4-FFF2-40B4-BE49-F238E27FC236}">
                <a16:creationId xmlns:a16="http://schemas.microsoft.com/office/drawing/2014/main" id="{E0260ACB-BCFF-41E8-8CF0-069323D689E8}"/>
              </a:ext>
            </a:extLst>
          </p:cNvPr>
          <p:cNvPicPr>
            <a:picLocks noChangeAspect="1"/>
          </p:cNvPicPr>
          <p:nvPr/>
        </p:nvPicPr>
        <p:blipFill>
          <a:blip r:embed="rId12"/>
          <a:stretch>
            <a:fillRect/>
          </a:stretch>
        </p:blipFill>
        <p:spPr>
          <a:xfrm>
            <a:off x="5857877" y="1954094"/>
            <a:ext cx="2760460" cy="2223705"/>
          </a:xfrm>
          <a:prstGeom prst="rect">
            <a:avLst/>
          </a:prstGeom>
        </p:spPr>
      </p:pic>
      <p:pic>
        <p:nvPicPr>
          <p:cNvPr id="8" name="Picture 7">
            <a:extLst>
              <a:ext uri="{FF2B5EF4-FFF2-40B4-BE49-F238E27FC236}">
                <a16:creationId xmlns:a16="http://schemas.microsoft.com/office/drawing/2014/main" id="{78AE1A13-6A55-4289-AC94-CB501B85A148}"/>
              </a:ext>
            </a:extLst>
          </p:cNvPr>
          <p:cNvPicPr>
            <a:picLocks noChangeAspect="1"/>
          </p:cNvPicPr>
          <p:nvPr/>
        </p:nvPicPr>
        <p:blipFill>
          <a:blip r:embed="rId13"/>
          <a:stretch>
            <a:fillRect/>
          </a:stretch>
        </p:blipFill>
        <p:spPr>
          <a:xfrm>
            <a:off x="8815097" y="1960377"/>
            <a:ext cx="2676719" cy="2195871"/>
          </a:xfrm>
          <a:prstGeom prst="rect">
            <a:avLst/>
          </a:prstGeom>
        </p:spPr>
      </p:pic>
      <p:pic>
        <p:nvPicPr>
          <p:cNvPr id="10" name="Picture 9">
            <a:extLst>
              <a:ext uri="{FF2B5EF4-FFF2-40B4-BE49-F238E27FC236}">
                <a16:creationId xmlns:a16="http://schemas.microsoft.com/office/drawing/2014/main" id="{1ADC62D3-5EE3-425F-8AB8-73D7E47536D4}"/>
              </a:ext>
            </a:extLst>
          </p:cNvPr>
          <p:cNvPicPr>
            <a:picLocks noChangeAspect="1"/>
          </p:cNvPicPr>
          <p:nvPr/>
        </p:nvPicPr>
        <p:blipFill>
          <a:blip r:embed="rId14"/>
          <a:stretch>
            <a:fillRect/>
          </a:stretch>
        </p:blipFill>
        <p:spPr>
          <a:xfrm>
            <a:off x="88737" y="4290167"/>
            <a:ext cx="2736656" cy="2097384"/>
          </a:xfrm>
          <a:prstGeom prst="rect">
            <a:avLst/>
          </a:prstGeom>
        </p:spPr>
      </p:pic>
      <p:pic>
        <p:nvPicPr>
          <p:cNvPr id="4" name="Picture 3">
            <a:extLst>
              <a:ext uri="{FF2B5EF4-FFF2-40B4-BE49-F238E27FC236}">
                <a16:creationId xmlns:a16="http://schemas.microsoft.com/office/drawing/2014/main" id="{64DDC8E9-20CA-48E0-8ECD-C766DC2E7597}"/>
              </a:ext>
            </a:extLst>
          </p:cNvPr>
          <p:cNvPicPr>
            <a:picLocks noChangeAspect="1"/>
          </p:cNvPicPr>
          <p:nvPr/>
        </p:nvPicPr>
        <p:blipFill>
          <a:blip r:embed="rId15"/>
          <a:stretch>
            <a:fillRect/>
          </a:stretch>
        </p:blipFill>
        <p:spPr>
          <a:xfrm>
            <a:off x="72433" y="1949719"/>
            <a:ext cx="2767407" cy="2210834"/>
          </a:xfrm>
          <a:prstGeom prst="rect">
            <a:avLst/>
          </a:prstGeom>
        </p:spPr>
      </p:pic>
    </p:spTree>
    <p:extLst>
      <p:ext uri="{BB962C8B-B14F-4D97-AF65-F5344CB8AC3E}">
        <p14:creationId xmlns:p14="http://schemas.microsoft.com/office/powerpoint/2010/main" val="1584031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25D5C34-C763-4FAC-A633-A6C1CBE38A14}"/>
              </a:ext>
            </a:extLst>
          </p:cNvPr>
          <p:cNvSpPr>
            <a:spLocks noGrp="1"/>
          </p:cNvSpPr>
          <p:nvPr>
            <p:ph sz="half" idx="1"/>
          </p:nvPr>
        </p:nvSpPr>
        <p:spPr>
          <a:xfrm>
            <a:off x="872837" y="1571753"/>
            <a:ext cx="10718895" cy="4245308"/>
          </a:xfrm>
        </p:spPr>
        <p:txBody>
          <a:bodyPr anchor="ctr">
            <a:noAutofit/>
          </a:bodyPr>
          <a:lstStyle/>
          <a:p>
            <a:pPr marL="0" indent="0">
              <a:buNone/>
            </a:pPr>
            <a:r>
              <a:rPr lang="en-GB" sz="1200" dirty="0">
                <a:latin typeface="Futura"/>
              </a:rPr>
              <a:t>Coffee#</a:t>
            </a:r>
          </a:p>
          <a:p>
            <a:pPr marL="0" indent="0">
              <a:buNone/>
            </a:pPr>
            <a:endParaRPr lang="en-GB" sz="1200" dirty="0">
              <a:latin typeface="Futura"/>
            </a:endParaRPr>
          </a:p>
          <a:p>
            <a:pPr marL="0" indent="0">
              <a:buNone/>
            </a:pPr>
            <a:endParaRPr lang="en-GB" sz="1200" dirty="0">
              <a:latin typeface="Futura"/>
            </a:endParaRPr>
          </a:p>
          <a:p>
            <a:pPr marL="0" indent="0">
              <a:buNone/>
            </a:pPr>
            <a:endParaRPr lang="en-GB" sz="1200" dirty="0">
              <a:latin typeface="Futura"/>
            </a:endParaRPr>
          </a:p>
          <a:p>
            <a:pPr marL="0" indent="0">
              <a:buNone/>
            </a:pPr>
            <a:endParaRPr lang="en-GB" sz="1200" dirty="0">
              <a:latin typeface="Futura"/>
            </a:endParaRPr>
          </a:p>
          <a:p>
            <a:pPr marL="0" indent="0">
              <a:buNone/>
            </a:pPr>
            <a:r>
              <a:rPr lang="en-GB" sz="1200" dirty="0">
                <a:latin typeface="Futura"/>
              </a:rPr>
              <a:t>Coffee#1 is </a:t>
            </a:r>
            <a:r>
              <a:rPr lang="en-US" altLang="en-US" sz="1200" dirty="0">
                <a:latin typeface="Futura"/>
              </a:rPr>
              <a:t>is an inclusive and merit-led business; welcoming of the diverse perspectives that different nationalities, sexualities, cultures and genders provide.  We are committed to inequality of reward regardless of gender, sexuality or ethnicity.</a:t>
            </a:r>
            <a:endParaRPr lang="en-GB" sz="1200" dirty="0">
              <a:latin typeface="Futura"/>
            </a:endParaRPr>
          </a:p>
          <a:p>
            <a:pPr marL="0" indent="0">
              <a:buNone/>
            </a:pPr>
            <a:r>
              <a:rPr lang="en-GB" sz="1200" dirty="0">
                <a:latin typeface="Futura"/>
              </a:rPr>
              <a:t>While our mean and median gender pay gap have reduced between the 2020 and 2021 snapshot dates, the opportunity for review and the implement of further action remains.  </a:t>
            </a:r>
          </a:p>
          <a:p>
            <a:pPr marL="0" indent="0" algn="just">
              <a:lnSpc>
                <a:spcPct val="107000"/>
              </a:lnSpc>
              <a:spcAft>
                <a:spcPts val="800"/>
              </a:spcAft>
              <a:buNone/>
            </a:pPr>
            <a:r>
              <a:rPr lang="en-GB" sz="1200" b="1" dirty="0">
                <a:latin typeface="Futura"/>
              </a:rPr>
              <a:t>OUR PLAN: </a:t>
            </a:r>
          </a:p>
          <a:p>
            <a:pPr marL="0" indent="0">
              <a:buNone/>
            </a:pPr>
            <a:r>
              <a:rPr lang="en-GB" altLang="en-US" sz="1200" dirty="0">
                <a:latin typeface="Futura"/>
              </a:rPr>
              <a:t>Our people strategy is simple and based upon the principle of attracting and developing brilliant people with values that align with the Coffee#1 employer brand.  This principle is complimented by a determination to provide a framework of fair and progressive reward.</a:t>
            </a:r>
          </a:p>
          <a:p>
            <a:pPr marL="0" indent="0">
              <a:buNone/>
            </a:pPr>
            <a:r>
              <a:rPr lang="en-GB" sz="1200" dirty="0">
                <a:latin typeface="Futura"/>
              </a:rPr>
              <a:t>Our 2023 actions will include:</a:t>
            </a:r>
          </a:p>
          <a:p>
            <a:pPr marL="628650" lvl="1" indent="-171450">
              <a:buFont typeface="Wingdings" panose="05000000000000000000" pitchFamily="2" charset="2"/>
              <a:buChar char="ü"/>
            </a:pPr>
            <a:r>
              <a:rPr lang="en-GB" sz="1200" dirty="0">
                <a:latin typeface="Futura"/>
              </a:rPr>
              <a:t>Continued review of our packages of compensation and benefits extending to pay rate, salary, bonus and benefits</a:t>
            </a:r>
          </a:p>
          <a:p>
            <a:pPr marL="628650" lvl="1" indent="-171450">
              <a:buFont typeface="Wingdings" panose="05000000000000000000" pitchFamily="2" charset="2"/>
              <a:buChar char="ü"/>
            </a:pPr>
            <a:r>
              <a:rPr lang="en-GB" sz="1200" dirty="0">
                <a:latin typeface="Futura"/>
              </a:rPr>
              <a:t>The continuation of our development programs including the addition of diversity in the workplace training to enable professional and personal growth</a:t>
            </a:r>
          </a:p>
          <a:p>
            <a:pPr marL="628650" lvl="1" indent="-171450">
              <a:buFont typeface="Wingdings" panose="05000000000000000000" pitchFamily="2" charset="2"/>
              <a:buChar char="ü"/>
            </a:pPr>
            <a:r>
              <a:rPr lang="en-GB" sz="1200" dirty="0">
                <a:latin typeface="Futura"/>
              </a:rPr>
              <a:t>The continuation of fully merit-based recruitment and reward processes </a:t>
            </a:r>
          </a:p>
          <a:p>
            <a:pPr marL="0" indent="0" algn="just">
              <a:lnSpc>
                <a:spcPct val="107000"/>
              </a:lnSpc>
              <a:spcAft>
                <a:spcPts val="800"/>
              </a:spcAft>
              <a:buNone/>
            </a:pPr>
            <a:endParaRPr lang="en-GB" sz="1200" b="1" dirty="0">
              <a:latin typeface="Futura"/>
            </a:endParaRPr>
          </a:p>
          <a:p>
            <a:pPr marL="0" indent="0" algn="just">
              <a:lnSpc>
                <a:spcPct val="107000"/>
              </a:lnSpc>
              <a:spcAft>
                <a:spcPts val="800"/>
              </a:spcAft>
              <a:buNone/>
            </a:pPr>
            <a:endParaRPr lang="en-GB" sz="1200" dirty="0">
              <a:latin typeface="Futura"/>
            </a:endParaRPr>
          </a:p>
          <a:p>
            <a:pPr marL="0" indent="0" algn="just">
              <a:lnSpc>
                <a:spcPct val="107000"/>
              </a:lnSpc>
              <a:spcAft>
                <a:spcPts val="800"/>
              </a:spcAft>
              <a:buNone/>
            </a:pPr>
            <a:endParaRPr lang="en-GB" sz="1200" dirty="0">
              <a:latin typeface="Futura"/>
            </a:endParaRPr>
          </a:p>
          <a:p>
            <a:pPr marL="0" indent="0" algn="just">
              <a:lnSpc>
                <a:spcPct val="107000"/>
              </a:lnSpc>
              <a:spcAft>
                <a:spcPts val="800"/>
              </a:spcAft>
              <a:buNone/>
            </a:pPr>
            <a:endParaRPr lang="en-GB" sz="1200" dirty="0">
              <a:latin typeface="Futura"/>
            </a:endParaRPr>
          </a:p>
          <a:p>
            <a:pPr marL="0" indent="0" algn="just">
              <a:lnSpc>
                <a:spcPct val="107000"/>
              </a:lnSpc>
              <a:spcAft>
                <a:spcPts val="800"/>
              </a:spcAft>
              <a:buNone/>
            </a:pPr>
            <a:endParaRPr lang="en-GB" altLang="en-US" sz="1200" b="1" dirty="0">
              <a:latin typeface="Futura"/>
            </a:endParaRPr>
          </a:p>
        </p:txBody>
      </p:sp>
      <p:sp>
        <p:nvSpPr>
          <p:cNvPr id="2" name="Title 1"/>
          <p:cNvSpPr>
            <a:spLocks noGrp="1"/>
          </p:cNvSpPr>
          <p:nvPr>
            <p:ph type="title"/>
          </p:nvPr>
        </p:nvSpPr>
        <p:spPr>
          <a:xfrm>
            <a:off x="0" y="-20736"/>
            <a:ext cx="10515600" cy="1325563"/>
          </a:xfrm>
        </p:spPr>
        <p:txBody>
          <a:bodyPr>
            <a:normAutofit/>
          </a:bodyPr>
          <a:lstStyle/>
          <a:p>
            <a:r>
              <a:rPr lang="en-GB" b="1" dirty="0">
                <a:solidFill>
                  <a:schemeClr val="bg1"/>
                </a:solidFill>
                <a:latin typeface="Neutra"/>
                <a:cs typeface="Aharoni" panose="02010803020104030203" pitchFamily="2" charset="-79"/>
              </a:rPr>
              <a:t>GENDER PAY GAP 2020</a:t>
            </a:r>
          </a:p>
        </p:txBody>
      </p:sp>
      <p:pic>
        <p:nvPicPr>
          <p:cNvPr id="7" name="Picture 6">
            <a:extLst>
              <a:ext uri="{FF2B5EF4-FFF2-40B4-BE49-F238E27FC236}">
                <a16:creationId xmlns:a16="http://schemas.microsoft.com/office/drawing/2014/main" id="{7057C8BD-06D2-4E6B-A662-BF59C4FB278F}"/>
              </a:ext>
            </a:extLst>
          </p:cNvPr>
          <p:cNvPicPr>
            <a:picLocks noChangeAspect="1"/>
          </p:cNvPicPr>
          <p:nvPr/>
        </p:nvPicPr>
        <p:blipFill rotWithShape="1">
          <a:blip r:embed="rId2"/>
          <a:srcRect t="40677"/>
          <a:stretch/>
        </p:blipFill>
        <p:spPr>
          <a:xfrm>
            <a:off x="0" y="-20736"/>
            <a:ext cx="12191999" cy="1325563"/>
          </a:xfrm>
          <a:prstGeom prst="rect">
            <a:avLst/>
          </a:prstGeom>
        </p:spPr>
      </p:pic>
      <p:pic>
        <p:nvPicPr>
          <p:cNvPr id="9" name="Picture 8">
            <a:extLst>
              <a:ext uri="{FF2B5EF4-FFF2-40B4-BE49-F238E27FC236}">
                <a16:creationId xmlns:a16="http://schemas.microsoft.com/office/drawing/2014/main" id="{71CC1F32-EEC1-454F-9946-277011C5A45B}"/>
              </a:ext>
            </a:extLst>
          </p:cNvPr>
          <p:cNvPicPr>
            <a:picLocks noChangeAspect="1"/>
          </p:cNvPicPr>
          <p:nvPr/>
        </p:nvPicPr>
        <p:blipFill rotWithShape="1">
          <a:blip r:embed="rId2"/>
          <a:srcRect t="40677"/>
          <a:stretch/>
        </p:blipFill>
        <p:spPr>
          <a:xfrm>
            <a:off x="1" y="6368143"/>
            <a:ext cx="12191999" cy="489857"/>
          </a:xfrm>
          <a:prstGeom prst="rect">
            <a:avLst/>
          </a:prstGeom>
        </p:spPr>
      </p:pic>
      <p:sp>
        <p:nvSpPr>
          <p:cNvPr id="10" name="Footer Placeholder 18">
            <a:extLst>
              <a:ext uri="{FF2B5EF4-FFF2-40B4-BE49-F238E27FC236}">
                <a16:creationId xmlns:a16="http://schemas.microsoft.com/office/drawing/2014/main" id="{F2EF3B69-D2B9-4B75-8D38-5D1849B82BF6}"/>
              </a:ext>
            </a:extLst>
          </p:cNvPr>
          <p:cNvSpPr>
            <a:spLocks noGrp="1"/>
          </p:cNvSpPr>
          <p:nvPr>
            <p:ph type="ftr" sz="quarter" idx="11"/>
          </p:nvPr>
        </p:nvSpPr>
        <p:spPr>
          <a:xfrm>
            <a:off x="3869508" y="6430508"/>
            <a:ext cx="4114800" cy="365125"/>
          </a:xfrm>
        </p:spPr>
        <p:txBody>
          <a:bodyPr/>
          <a:lstStyle/>
          <a:p>
            <a:r>
              <a:rPr lang="en-GB" b="1" dirty="0">
                <a:solidFill>
                  <a:schemeClr val="tx1"/>
                </a:solidFill>
                <a:latin typeface="Futura"/>
              </a:rPr>
              <a:t>Coffee#1 - Gender Pay Report 2022</a:t>
            </a:r>
          </a:p>
        </p:txBody>
      </p:sp>
      <p:pic>
        <p:nvPicPr>
          <p:cNvPr id="8" name="Picture 7" descr="Logo&#10;&#10;Description automatically generated with medium confidence">
            <a:extLst>
              <a:ext uri="{FF2B5EF4-FFF2-40B4-BE49-F238E27FC236}">
                <a16:creationId xmlns:a16="http://schemas.microsoft.com/office/drawing/2014/main" id="{DD66141B-F6FA-40AF-B9E2-B5284B6621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2206" y="149091"/>
            <a:ext cx="4087586" cy="1218101"/>
          </a:xfrm>
          <a:prstGeom prst="rect">
            <a:avLst/>
          </a:prstGeom>
        </p:spPr>
      </p:pic>
    </p:spTree>
    <p:extLst>
      <p:ext uri="{BB962C8B-B14F-4D97-AF65-F5344CB8AC3E}">
        <p14:creationId xmlns:p14="http://schemas.microsoft.com/office/powerpoint/2010/main" val="413310871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4402EB4B6B79046BB28AFF258B9F934" ma:contentTypeVersion="14" ma:contentTypeDescription="Create a new document." ma:contentTypeScope="" ma:versionID="8646c095fff04149b76a15b7511cac80">
  <xsd:schema xmlns:xsd="http://www.w3.org/2001/XMLSchema" xmlns:xs="http://www.w3.org/2001/XMLSchema" xmlns:p="http://schemas.microsoft.com/office/2006/metadata/properties" xmlns:ns3="b1ebee7d-7bed-40e4-a691-e44fa28595ff" xmlns:ns4="33eb61f3-4758-4b83-86a9-9e30257f10dd" targetNamespace="http://schemas.microsoft.com/office/2006/metadata/properties" ma:root="true" ma:fieldsID="98d64a74778c868877e0df228339d785" ns3:_="" ns4:_="">
    <xsd:import namespace="b1ebee7d-7bed-40e4-a691-e44fa28595ff"/>
    <xsd:import namespace="33eb61f3-4758-4b83-86a9-9e30257f10d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LengthInSeconds"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ebee7d-7bed-40e4-a691-e44fa28595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eb61f3-4758-4b83-86a9-9e30257f10dd"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CB2F421-DB87-4E66-B82F-E991AB737848}">
  <ds:schemaRefs>
    <ds:schemaRef ds:uri="http://schemas.microsoft.com/office/2006/documentManagement/types"/>
    <ds:schemaRef ds:uri="b1ebee7d-7bed-40e4-a691-e44fa28595ff"/>
    <ds:schemaRef ds:uri="http://schemas.openxmlformats.org/package/2006/metadata/core-properties"/>
    <ds:schemaRef ds:uri="http://www.w3.org/XML/1998/namespace"/>
    <ds:schemaRef ds:uri="http://purl.org/dc/dcmitype/"/>
    <ds:schemaRef ds:uri="http://purl.org/dc/terms/"/>
    <ds:schemaRef ds:uri="http://schemas.microsoft.com/office/infopath/2007/PartnerControls"/>
    <ds:schemaRef ds:uri="33eb61f3-4758-4b83-86a9-9e30257f10dd"/>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EFE09E7B-1CA9-4D0E-BFA6-D315D6ACB4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ebee7d-7bed-40e4-a691-e44fa28595ff"/>
    <ds:schemaRef ds:uri="33eb61f3-4758-4b83-86a9-9e30257f10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935DE3D-759A-4B77-A639-9EC32CEEDF4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4198</TotalTime>
  <Words>656</Words>
  <Application>Microsoft Office PowerPoint</Application>
  <PresentationFormat>Widescreen</PresentationFormat>
  <Paragraphs>88</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Arial</vt:lpstr>
      <vt:lpstr>Calibri</vt:lpstr>
      <vt:lpstr>Calibri Light</vt:lpstr>
      <vt:lpstr>Futura</vt:lpstr>
      <vt:lpstr>Futura </vt:lpstr>
      <vt:lpstr>Neutra</vt:lpstr>
      <vt:lpstr>Wingdings</vt:lpstr>
      <vt:lpstr>Office Theme</vt:lpstr>
      <vt:lpstr>GENDER PAY REPORT 2022</vt:lpstr>
      <vt:lpstr>GENDER PAY GAP 2020</vt:lpstr>
      <vt:lpstr>OUR RESULTS </vt:lpstr>
      <vt:lpstr>OUR RESULTS </vt:lpstr>
      <vt:lpstr>OUR RESULTS </vt:lpstr>
      <vt:lpstr>GENDER PAY GAP 2020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GENDER PAY REPORTING 2018/19</dc:title>
  <dc:creator>Katie Arnott</dc:creator>
  <cp:lastModifiedBy>Tammy Hughes</cp:lastModifiedBy>
  <cp:revision>89</cp:revision>
  <cp:lastPrinted>2023-03-16T11:46:12Z</cp:lastPrinted>
  <dcterms:created xsi:type="dcterms:W3CDTF">2020-01-15T13:57:43Z</dcterms:created>
  <dcterms:modified xsi:type="dcterms:W3CDTF">2024-03-27T12:34:56Z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0x01010074402EB4B6B79046BB28AFF258B9F934</vt:lpwstr>
  </property>
</Properties>
</file>